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3D38C-AF91-4103-9426-B8A75A76DB35}" type="datetimeFigureOut">
              <a:rPr lang="ko-KR" altLang="en-US" smtClean="0"/>
              <a:t>2019-09-02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2B4CE-C214-4F95-96C5-888A3DA485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18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1700034"/>
            <a:ext cx="5386648" cy="574393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1847088"/>
            <a:ext cx="5225796" cy="544982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1690307"/>
            <a:ext cx="1165860" cy="853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1690308"/>
            <a:ext cx="1028700" cy="73152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2788351"/>
            <a:ext cx="5101080" cy="34544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6242749"/>
            <a:ext cx="5102352" cy="67056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1769584"/>
            <a:ext cx="960120" cy="609600"/>
          </a:xfrm>
        </p:spPr>
        <p:txBody>
          <a:bodyPr/>
          <a:lstStyle>
            <a:lvl1pPr algn="ctr">
              <a:defRPr sz="82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6948080"/>
            <a:ext cx="3321844" cy="3048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6949440"/>
            <a:ext cx="1187933" cy="304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88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7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016000"/>
            <a:ext cx="1328738" cy="7010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016000"/>
            <a:ext cx="4543425" cy="7010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2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1700034"/>
            <a:ext cx="5386648" cy="574393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1847088"/>
            <a:ext cx="5225796" cy="544982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1690307"/>
            <a:ext cx="116586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1690308"/>
            <a:ext cx="1028700" cy="73152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2792412"/>
            <a:ext cx="5102352" cy="3450336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6242749"/>
            <a:ext cx="5102352" cy="67056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1767840"/>
            <a:ext cx="960120" cy="609600"/>
          </a:xfrm>
        </p:spPr>
        <p:txBody>
          <a:bodyPr/>
          <a:lstStyle>
            <a:lvl1pPr algn="ctr">
              <a:defRPr lang="en-US" sz="82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6948080"/>
            <a:ext cx="3322701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6948080"/>
            <a:ext cx="1188149" cy="3048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58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804160"/>
            <a:ext cx="2743200" cy="524256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2804160"/>
            <a:ext cx="2743200" cy="524256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765779"/>
            <a:ext cx="2743200" cy="85344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3674531"/>
            <a:ext cx="2743200" cy="42672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765779"/>
            <a:ext cx="2743200" cy="85344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675441"/>
            <a:ext cx="2743200" cy="42672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5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6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4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073968" y="231648"/>
            <a:ext cx="1645920" cy="8680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09856"/>
            <a:ext cx="1367314" cy="219456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209524"/>
            <a:ext cx="4071642" cy="6724952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048000"/>
            <a:ext cx="1367314" cy="46736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1120" y="365760"/>
            <a:ext cx="1491615" cy="841248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9506" y="8403101"/>
            <a:ext cx="822960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73968" y="231648"/>
            <a:ext cx="1645920" cy="86807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5151120" y="365760"/>
            <a:ext cx="1491615" cy="841248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04672"/>
            <a:ext cx="1368171" cy="219456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231648"/>
            <a:ext cx="4798886" cy="8680704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048000"/>
            <a:ext cx="1368171" cy="466953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8412480"/>
            <a:ext cx="822960" cy="3657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231648"/>
            <a:ext cx="6593967" cy="868070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19456" y="390144"/>
            <a:ext cx="6419088" cy="83637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856792"/>
            <a:ext cx="576072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804160"/>
            <a:ext cx="5760720" cy="524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107" y="8403101"/>
            <a:ext cx="15430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8403101"/>
            <a:ext cx="2962656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4782" y="8403101"/>
            <a:ext cx="82296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2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1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1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075tre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err="1" smtClean="0"/>
              <a:t>행림원외탕전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78461" y="5572190"/>
            <a:ext cx="5102352" cy="115598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ko-KR" altLang="en-US" sz="1600" b="1" dirty="0" smtClean="0">
                <a:latin typeface="+mn-ea"/>
              </a:rPr>
              <a:t>서울 양천구 </a:t>
            </a:r>
            <a:r>
              <a:rPr lang="ko-KR" altLang="en-US" sz="1600" b="1" dirty="0" err="1" smtClean="0">
                <a:latin typeface="+mn-ea"/>
              </a:rPr>
              <a:t>오목로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183. 4-5</a:t>
            </a:r>
            <a:r>
              <a:rPr lang="ko-KR" altLang="en-US" sz="1600" b="1" dirty="0" smtClean="0">
                <a:latin typeface="+mn-ea"/>
              </a:rPr>
              <a:t>층</a:t>
            </a:r>
            <a:endParaRPr lang="en-US" altLang="ko-KR" sz="1600" b="1" dirty="0" smtClean="0">
              <a:latin typeface="+mn-ea"/>
            </a:endParaRPr>
          </a:p>
          <a:p>
            <a:pPr>
              <a:lnSpc>
                <a:spcPct val="160000"/>
              </a:lnSpc>
            </a:pPr>
            <a:r>
              <a:rPr lang="en-US" altLang="ko-KR" sz="1600" b="1" dirty="0" smtClean="0">
                <a:latin typeface="+mn-ea"/>
              </a:rPr>
              <a:t>(5</a:t>
            </a:r>
            <a:r>
              <a:rPr lang="ko-KR" altLang="en-US" sz="1600" b="1" dirty="0" smtClean="0">
                <a:latin typeface="+mn-ea"/>
              </a:rPr>
              <a:t>호선 </a:t>
            </a:r>
            <a:r>
              <a:rPr lang="ko-KR" altLang="en-US" sz="1600" b="1" dirty="0" err="1" smtClean="0">
                <a:latin typeface="+mn-ea"/>
              </a:rPr>
              <a:t>신정역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2</a:t>
            </a:r>
            <a:r>
              <a:rPr lang="ko-KR" altLang="en-US" sz="1600" b="1" dirty="0" smtClean="0">
                <a:latin typeface="+mn-ea"/>
              </a:rPr>
              <a:t>번 출구 </a:t>
            </a:r>
            <a:r>
              <a:rPr lang="en-US" altLang="ko-KR" sz="1600" b="1" dirty="0" smtClean="0">
                <a:latin typeface="+mn-ea"/>
              </a:rPr>
              <a:t>5m)</a:t>
            </a:r>
            <a:endParaRPr lang="ko-KR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619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8640" y="856792"/>
            <a:ext cx="5760720" cy="5994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400" b="1" dirty="0" smtClean="0"/>
              <a:t>등록과 이용에 대한 특전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8640" y="1636889"/>
            <a:ext cx="5760720" cy="6705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등록 특전 </a:t>
            </a: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보건소 등록 선착순 </a:t>
            </a:r>
            <a:r>
              <a:rPr lang="en-US" altLang="ko-KR" dirty="0">
                <a:latin typeface="+mn-ea"/>
              </a:rPr>
              <a:t>100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20</a:t>
            </a:r>
            <a:r>
              <a:rPr lang="ko-KR" altLang="en-US" dirty="0">
                <a:latin typeface="+mn-ea"/>
              </a:rPr>
              <a:t>만원</a:t>
            </a:r>
            <a:r>
              <a:rPr lang="en-US" altLang="ko-KR" dirty="0">
                <a:latin typeface="+mn-ea"/>
              </a:rPr>
              <a:t>, 300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10</a:t>
            </a:r>
            <a:r>
              <a:rPr lang="ko-KR" altLang="en-US" dirty="0">
                <a:latin typeface="+mn-ea"/>
              </a:rPr>
              <a:t>만원</a:t>
            </a:r>
            <a:r>
              <a:rPr lang="en-US" altLang="ko-KR" dirty="0">
                <a:latin typeface="+mn-ea"/>
              </a:rPr>
              <a:t>, 500</a:t>
            </a:r>
            <a:r>
              <a:rPr lang="ko-KR" altLang="en-US" dirty="0">
                <a:latin typeface="+mn-ea"/>
              </a:rPr>
              <a:t>명 </a:t>
            </a:r>
            <a:r>
              <a:rPr lang="en-US" altLang="ko-KR" dirty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만원의 포인트를 드립니다</a:t>
            </a:r>
            <a:r>
              <a:rPr lang="en-US" altLang="ko-KR" dirty="0" smtClean="0">
                <a:latin typeface="+mn-ea"/>
              </a:rPr>
              <a:t>.(</a:t>
            </a:r>
            <a:r>
              <a:rPr lang="ko-KR" altLang="en-US" dirty="0" err="1" smtClean="0">
                <a:latin typeface="+mn-ea"/>
              </a:rPr>
              <a:t>원외탕전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 한약재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쇼핑몰 사용가능</a:t>
            </a:r>
            <a:r>
              <a:rPr lang="en-US" altLang="ko-KR" dirty="0" smtClean="0">
                <a:latin typeface="+mn-ea"/>
              </a:rPr>
              <a:t>)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2.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빠른 배송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효율적인 인원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장비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시설에 대한 시스템화를 구축하여  보다 빠른 배송이 가능합니다</a:t>
            </a:r>
            <a:r>
              <a:rPr lang="en-US" altLang="ko-KR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3. 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경제성과 편리성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보건소 등록 전 처방 약재 비용을 포함 </a:t>
            </a:r>
            <a:r>
              <a:rPr lang="ko-KR" altLang="en-US" dirty="0" err="1" smtClean="0">
                <a:latin typeface="+mn-ea"/>
              </a:rPr>
              <a:t>처방료에</a:t>
            </a:r>
            <a:r>
              <a:rPr lang="ko-KR" altLang="en-US" dirty="0" smtClean="0">
                <a:latin typeface="+mn-ea"/>
              </a:rPr>
              <a:t>  대한 비교가 가능하며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 짧은 시간에 원하는 처방 입력이 가능합니다</a:t>
            </a:r>
            <a:r>
              <a:rPr lang="en-US" altLang="ko-KR" dirty="0" smtClean="0">
                <a:latin typeface="+mn-ea"/>
              </a:rPr>
              <a:t>. 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4. </a:t>
            </a:r>
            <a:r>
              <a:rPr lang="ko-KR" altLang="en-US" b="1" dirty="0" err="1" smtClean="0">
                <a:solidFill>
                  <a:srgbClr val="0000FF"/>
                </a:solidFill>
                <a:latin typeface="+mn-ea"/>
              </a:rPr>
              <a:t>내원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 조제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지하철 출구 </a:t>
            </a:r>
            <a:r>
              <a:rPr lang="en-US" altLang="ko-KR" dirty="0" smtClean="0">
                <a:latin typeface="+mn-ea"/>
              </a:rPr>
              <a:t>5m</a:t>
            </a:r>
            <a:r>
              <a:rPr lang="ko-KR" altLang="en-US" dirty="0" smtClean="0">
                <a:latin typeface="+mn-ea"/>
              </a:rPr>
              <a:t>에 위치하여 내원하여 직접 조제가 가능합니다</a:t>
            </a:r>
            <a:r>
              <a:rPr lang="en-US" altLang="ko-KR" dirty="0" smtClean="0">
                <a:latin typeface="+mn-ea"/>
              </a:rPr>
              <a:t>. (</a:t>
            </a:r>
            <a:r>
              <a:rPr lang="ko-KR" altLang="en-US" dirty="0" smtClean="0">
                <a:latin typeface="+mn-ea"/>
              </a:rPr>
              <a:t>평일 </a:t>
            </a:r>
            <a:r>
              <a:rPr lang="en-US" altLang="ko-KR" dirty="0" smtClean="0">
                <a:latin typeface="+mn-ea"/>
              </a:rPr>
              <a:t>8</a:t>
            </a:r>
            <a:r>
              <a:rPr lang="ko-KR" altLang="en-US" dirty="0" smtClean="0">
                <a:latin typeface="+mn-ea"/>
              </a:rPr>
              <a:t>시반</a:t>
            </a:r>
            <a:r>
              <a:rPr lang="en-US" altLang="ko-KR" dirty="0" smtClean="0">
                <a:latin typeface="+mn-ea"/>
              </a:rPr>
              <a:t>~18</a:t>
            </a:r>
            <a:r>
              <a:rPr lang="ko-KR" altLang="en-US" dirty="0" smtClean="0">
                <a:latin typeface="+mn-ea"/>
              </a:rPr>
              <a:t>시 </a:t>
            </a:r>
            <a:r>
              <a:rPr lang="en-US" altLang="ko-KR" dirty="0" smtClean="0">
                <a:latin typeface="+mn-ea"/>
              </a:rPr>
              <a:t>/ </a:t>
            </a:r>
            <a:r>
              <a:rPr lang="ko-KR" altLang="en-US" dirty="0" smtClean="0">
                <a:latin typeface="+mn-ea"/>
              </a:rPr>
              <a:t>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일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휴일은 </a:t>
            </a:r>
            <a:r>
              <a:rPr lang="en-US" altLang="ko-KR" dirty="0" smtClean="0">
                <a:latin typeface="+mn-ea"/>
              </a:rPr>
              <a:t>13</a:t>
            </a:r>
            <a:r>
              <a:rPr lang="ko-KR" altLang="en-US" dirty="0" smtClean="0">
                <a:latin typeface="+mn-ea"/>
              </a:rPr>
              <a:t>시 </a:t>
            </a:r>
            <a:r>
              <a:rPr lang="en-US" altLang="ko-KR" dirty="0" smtClean="0">
                <a:latin typeface="+mn-ea"/>
              </a:rPr>
              <a:t>30</a:t>
            </a:r>
            <a:r>
              <a:rPr lang="ko-KR" altLang="en-US" dirty="0" smtClean="0">
                <a:latin typeface="+mn-ea"/>
              </a:rPr>
              <a:t>분까지 운영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5. </a:t>
            </a:r>
            <a:r>
              <a:rPr lang="ko-KR" altLang="en-US" b="1" dirty="0" err="1" smtClean="0">
                <a:solidFill>
                  <a:srgbClr val="0000FF"/>
                </a:solidFill>
                <a:latin typeface="+mn-ea"/>
              </a:rPr>
              <a:t>캐쉬백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현금 결제는 </a:t>
            </a:r>
            <a:r>
              <a:rPr lang="en-US" altLang="ko-KR" dirty="0" smtClean="0">
                <a:latin typeface="+mn-ea"/>
              </a:rPr>
              <a:t>1%</a:t>
            </a:r>
            <a:r>
              <a:rPr lang="ko-KR" altLang="en-US" dirty="0" smtClean="0">
                <a:latin typeface="+mn-ea"/>
              </a:rPr>
              <a:t>를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적립하여 연말에 </a:t>
            </a:r>
            <a:r>
              <a:rPr lang="ko-KR" altLang="en-US" dirty="0" err="1" smtClean="0">
                <a:latin typeface="+mn-ea"/>
              </a:rPr>
              <a:t>캐쉬백이나</a:t>
            </a:r>
            <a:r>
              <a:rPr lang="ko-KR" altLang="en-US" dirty="0" smtClean="0">
                <a:latin typeface="+mn-ea"/>
              </a:rPr>
              <a:t> 포인트로 돌려 드립니다</a:t>
            </a:r>
            <a:r>
              <a:rPr lang="en-US" altLang="ko-KR" dirty="0" smtClean="0">
                <a:latin typeface="+mn-ea"/>
              </a:rPr>
              <a:t>. ( </a:t>
            </a:r>
            <a:r>
              <a:rPr lang="ko-KR" altLang="en-US" dirty="0">
                <a:latin typeface="+mn-ea"/>
              </a:rPr>
              <a:t>한약재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소모품 모두 </a:t>
            </a:r>
            <a:r>
              <a:rPr lang="ko-KR" altLang="en-US" dirty="0" smtClean="0">
                <a:latin typeface="+mn-ea"/>
              </a:rPr>
              <a:t>적용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 1</a:t>
            </a:r>
            <a:r>
              <a:rPr lang="ko-KR" altLang="en-US" dirty="0" smtClean="0">
                <a:latin typeface="+mn-ea"/>
                <a:sym typeface="Wingdings" panose="05000000000000000000" pitchFamily="2" charset="2"/>
              </a:rPr>
              <a:t>제 약가 </a:t>
            </a: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5</a:t>
            </a:r>
            <a:r>
              <a:rPr lang="ko-KR" altLang="en-US" dirty="0" smtClean="0">
                <a:latin typeface="+mn-ea"/>
                <a:sym typeface="Wingdings" panose="05000000000000000000" pitchFamily="2" charset="2"/>
              </a:rPr>
              <a:t>만원</a:t>
            </a: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, 1</a:t>
            </a:r>
            <a:r>
              <a:rPr lang="ko-KR" altLang="en-US" dirty="0" smtClean="0">
                <a:latin typeface="+mn-ea"/>
                <a:sym typeface="Wingdings" panose="05000000000000000000" pitchFamily="2" charset="2"/>
              </a:rPr>
              <a:t>일 </a:t>
            </a: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3</a:t>
            </a:r>
            <a:r>
              <a:rPr lang="ko-KR" altLang="en-US" dirty="0" smtClean="0">
                <a:latin typeface="+mn-ea"/>
                <a:sym typeface="Wingdings" panose="05000000000000000000" pitchFamily="2" charset="2"/>
              </a:rPr>
              <a:t>제 기준 시 약 </a:t>
            </a: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60</a:t>
            </a:r>
            <a:r>
              <a:rPr lang="ko-KR" altLang="en-US" dirty="0" smtClean="0">
                <a:latin typeface="+mn-ea"/>
                <a:sym typeface="Wingdings" panose="05000000000000000000" pitchFamily="2" charset="2"/>
              </a:rPr>
              <a:t>만원이 </a:t>
            </a:r>
            <a:r>
              <a:rPr lang="ko-KR" altLang="en-US" dirty="0" err="1" smtClean="0">
                <a:latin typeface="+mn-ea"/>
                <a:sym typeface="Wingdings" panose="05000000000000000000" pitchFamily="2" charset="2"/>
              </a:rPr>
              <a:t>캐쉬백</a:t>
            </a:r>
            <a:r>
              <a:rPr lang="en-US" altLang="ko-KR" dirty="0" smtClean="0">
                <a:latin typeface="+mn-ea"/>
                <a:sym typeface="Wingdings" panose="05000000000000000000" pitchFamily="2" charset="2"/>
              </a:rPr>
              <a:t>.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6.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원내 </a:t>
            </a:r>
            <a:r>
              <a:rPr lang="ko-KR" altLang="en-US" b="1" dirty="0" err="1" smtClean="0">
                <a:solidFill>
                  <a:srgbClr val="0000FF"/>
                </a:solidFill>
                <a:latin typeface="+mn-ea"/>
              </a:rPr>
              <a:t>탕전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한의원은 탕전용품보상 수거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>
                <a:latin typeface="+mn-ea"/>
              </a:rPr>
              <a:t>약재부터 </a:t>
            </a:r>
            <a:r>
              <a:rPr lang="ko-KR" altLang="en-US" dirty="0" err="1">
                <a:latin typeface="+mn-ea"/>
              </a:rPr>
              <a:t>탕전기까지</a:t>
            </a:r>
            <a:r>
              <a:rPr lang="en-US" altLang="ko-KR" dirty="0">
                <a:latin typeface="+mn-ea"/>
              </a:rPr>
              <a:t>..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7. 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원내 </a:t>
            </a:r>
            <a:r>
              <a:rPr lang="ko-KR" altLang="en-US" b="1" dirty="0" err="1" smtClean="0">
                <a:solidFill>
                  <a:srgbClr val="0000FF"/>
                </a:solidFill>
                <a:latin typeface="+mn-ea"/>
              </a:rPr>
              <a:t>리모델링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err="1" smtClean="0">
                <a:latin typeface="+mn-ea"/>
              </a:rPr>
              <a:t>원내탕전</a:t>
            </a:r>
            <a:r>
              <a:rPr lang="ko-KR" altLang="en-US" dirty="0" smtClean="0">
                <a:latin typeface="+mn-ea"/>
              </a:rPr>
              <a:t> 공간의 변경을 원하실 경우 단체 계약을 통한 저렴한 인테리어 업체 소개 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서울과 수도권에 한함</a:t>
            </a:r>
            <a:r>
              <a:rPr lang="en-US" altLang="ko-KR" dirty="0" smtClean="0">
                <a:latin typeface="+mn-ea"/>
              </a:rPr>
              <a:t>.)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8</a:t>
            </a: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새로운 제형과 제품 공급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기존에는 없었지만 소비 시장성이 확실한 제품과 포장을 도입하여 한의원의 새로운 수익 창출에 도움</a:t>
            </a:r>
            <a:endParaRPr lang="en-US" altLang="ko-KR" dirty="0" smtClean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00FF"/>
                </a:solidFill>
                <a:latin typeface="+mn-ea"/>
              </a:rPr>
              <a:t>9</a:t>
            </a: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개별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한의원 상호 </a:t>
            </a:r>
            <a:r>
              <a:rPr lang="ko-KR" altLang="en-US" b="1" dirty="0" smtClean="0">
                <a:solidFill>
                  <a:srgbClr val="0000FF"/>
                </a:solidFill>
                <a:latin typeface="+mn-ea"/>
              </a:rPr>
              <a:t>최대한 </a:t>
            </a:r>
            <a:r>
              <a:rPr lang="ko-KR" altLang="en-US" b="1" dirty="0">
                <a:solidFill>
                  <a:srgbClr val="0000FF"/>
                </a:solidFill>
                <a:latin typeface="+mn-ea"/>
              </a:rPr>
              <a:t>반영 </a:t>
            </a:r>
            <a:r>
              <a:rPr lang="en-US" altLang="ko-KR" dirty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제품 외부 포장에 </a:t>
            </a:r>
            <a:r>
              <a:rPr lang="ko-KR" altLang="en-US" dirty="0" err="1" smtClean="0">
                <a:latin typeface="+mn-ea"/>
              </a:rPr>
              <a:t>비인쇄물</a:t>
            </a:r>
            <a:r>
              <a:rPr lang="ko-KR" altLang="en-US" dirty="0" smtClean="0">
                <a:latin typeface="+mn-ea"/>
              </a:rPr>
              <a:t> 표기를 최대한 도입하여 개별 한의원 홍보에 도움이 될 수 있도록 하였습니다</a:t>
            </a:r>
            <a:r>
              <a:rPr lang="en-US" altLang="ko-KR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139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8640" y="856792"/>
            <a:ext cx="5760720" cy="5994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400" b="1" dirty="0" smtClean="0"/>
              <a:t>양천구 </a:t>
            </a:r>
            <a:r>
              <a:rPr lang="ko-KR" altLang="en-US" sz="2400" b="1" dirty="0"/>
              <a:t>회원의 </a:t>
            </a:r>
            <a:r>
              <a:rPr lang="ko-KR" altLang="en-US" sz="2400" b="1" dirty="0" smtClean="0"/>
              <a:t>특전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8640" y="1668420"/>
            <a:ext cx="5760720" cy="6409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ctr" fontAlgn="base"/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공동 특전 이외에 양천구 회원님에게 추가로 드리는 혜택입니다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lvl="0" fontAlgn="base"/>
            <a:endParaRPr lang="en-US" altLang="ko-KR" sz="1200" b="1" dirty="0">
              <a:solidFill>
                <a:srgbClr val="0000FF"/>
              </a:solidFill>
              <a:latin typeface="+mn-ea"/>
            </a:endParaRPr>
          </a:p>
          <a:p>
            <a:pPr lvl="0" fontAlgn="base"/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등록 대행 </a:t>
            </a:r>
            <a:r>
              <a:rPr lang="en-US" altLang="ko-KR" sz="1200" dirty="0" smtClean="0">
                <a:latin typeface="+mn-ea"/>
              </a:rPr>
              <a:t>: </a:t>
            </a:r>
            <a:r>
              <a:rPr lang="ko-KR" altLang="en-US" sz="1200" dirty="0" smtClean="0">
                <a:latin typeface="+mn-ea"/>
              </a:rPr>
              <a:t>양천구 보건소에 </a:t>
            </a:r>
            <a:r>
              <a:rPr lang="ko-KR" altLang="en-US" sz="1200" dirty="0" err="1" smtClean="0">
                <a:latin typeface="+mn-ea"/>
              </a:rPr>
              <a:t>원외탕전</a:t>
            </a:r>
            <a:r>
              <a:rPr lang="ko-KR" altLang="en-US" sz="1200" dirty="0" smtClean="0">
                <a:latin typeface="+mn-ea"/>
              </a:rPr>
              <a:t> 등록을 대행해 드립니다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 lvl="0" fontAlgn="base"/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 </a:t>
            </a:r>
            <a:r>
              <a:rPr lang="ko-KR" altLang="en-US" sz="1200" dirty="0" smtClean="0">
                <a:latin typeface="+mn-ea"/>
              </a:rPr>
              <a:t>회원 </a:t>
            </a:r>
            <a:r>
              <a:rPr lang="ko-KR" altLang="en-US" sz="1200" dirty="0" smtClean="0">
                <a:latin typeface="+mn-ea"/>
              </a:rPr>
              <a:t>가입하시고 </a:t>
            </a:r>
            <a:r>
              <a:rPr lang="ko-KR" altLang="en-US" sz="1200" dirty="0" smtClean="0">
                <a:latin typeface="+mn-ea"/>
              </a:rPr>
              <a:t>자료실에 있는 서류 </a:t>
            </a:r>
            <a:r>
              <a:rPr lang="ko-KR" altLang="en-US" sz="1200" dirty="0" smtClean="0">
                <a:latin typeface="+mn-ea"/>
              </a:rPr>
              <a:t>작성 후 </a:t>
            </a:r>
            <a:r>
              <a:rPr lang="ko-KR" altLang="en-US" sz="1200" dirty="0" smtClean="0">
                <a:latin typeface="+mn-ea"/>
              </a:rPr>
              <a:t>저에게 연락을 </a:t>
            </a:r>
            <a:r>
              <a:rPr lang="ko-KR" altLang="en-US" sz="1200" dirty="0" smtClean="0">
                <a:latin typeface="+mn-ea"/>
              </a:rPr>
              <a:t>주시면 </a:t>
            </a:r>
            <a:r>
              <a:rPr lang="ko-KR" altLang="en-US" sz="1200" dirty="0" smtClean="0">
                <a:latin typeface="+mn-ea"/>
              </a:rPr>
              <a:t>저희</a:t>
            </a:r>
            <a:r>
              <a:rPr lang="en-US" altLang="ko-KR" sz="1200" dirty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  </a:t>
            </a:r>
            <a:r>
              <a:rPr lang="ko-KR" altLang="en-US" sz="1200" dirty="0" smtClean="0">
                <a:latin typeface="+mn-ea"/>
              </a:rPr>
              <a:t>직원이 </a:t>
            </a:r>
            <a:r>
              <a:rPr lang="ko-KR" altLang="en-US" sz="1200" dirty="0" smtClean="0">
                <a:latin typeface="+mn-ea"/>
              </a:rPr>
              <a:t>방문하여 보건소 </a:t>
            </a:r>
            <a:r>
              <a:rPr lang="ko-KR" altLang="en-US" sz="1200" dirty="0" smtClean="0">
                <a:latin typeface="+mn-ea"/>
              </a:rPr>
              <a:t>등록을 대행해 드립니다</a:t>
            </a:r>
            <a:r>
              <a:rPr lang="en-US" altLang="ko-KR" sz="1200" dirty="0" smtClean="0">
                <a:latin typeface="+mn-ea"/>
              </a:rPr>
              <a:t>.(</a:t>
            </a:r>
            <a:r>
              <a:rPr lang="ko-KR" altLang="en-US" sz="1200" dirty="0" smtClean="0">
                <a:latin typeface="+mn-ea"/>
              </a:rPr>
              <a:t>주소</a:t>
            </a:r>
            <a:r>
              <a:rPr lang="en-US" altLang="ko-KR" sz="1200" dirty="0" smtClean="0">
                <a:latin typeface="+mn-ea"/>
              </a:rPr>
              <a:t>: </a:t>
            </a:r>
            <a:r>
              <a:rPr lang="en-US" altLang="ko-KR" sz="1200" dirty="0" smtClean="0">
                <a:latin typeface="+mn-ea"/>
                <a:hlinkClick r:id="rId2"/>
              </a:rPr>
              <a:t>www.1075tree.com</a:t>
            </a:r>
            <a:r>
              <a:rPr lang="en-US" altLang="ko-KR" sz="1200" dirty="0" smtClean="0">
                <a:latin typeface="+mn-ea"/>
              </a:rPr>
              <a:t>)</a:t>
            </a:r>
          </a:p>
          <a:p>
            <a:pPr lvl="0" fontAlgn="base"/>
            <a:endParaRPr lang="en-US" altLang="ko-KR" sz="1200" dirty="0" smtClean="0">
              <a:latin typeface="+mn-ea"/>
            </a:endParaRPr>
          </a:p>
          <a:p>
            <a:pPr lvl="0" fontAlgn="base"/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2.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택배가 아닌 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3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단계 서비스</a:t>
            </a:r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 lvl="0" fontAlgn="base"/>
            <a:endParaRPr lang="en-US" altLang="ko-KR" sz="1200" b="1" dirty="0">
              <a:solidFill>
                <a:srgbClr val="0000FF"/>
              </a:solidFill>
              <a:latin typeface="+mn-ea"/>
            </a:endParaRPr>
          </a:p>
          <a:p>
            <a:pPr lvl="0" fontAlgn="base"/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 lvl="0" fontAlgn="base"/>
            <a:endParaRPr lang="en-US" altLang="ko-KR" sz="1200" b="1" dirty="0">
              <a:solidFill>
                <a:srgbClr val="0000FF"/>
              </a:solidFill>
              <a:latin typeface="+mn-ea"/>
            </a:endParaRPr>
          </a:p>
          <a:p>
            <a:pPr lvl="0" fontAlgn="base"/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 lvl="0" fontAlgn="base"/>
            <a:endParaRPr lang="en-US" altLang="ko-KR" sz="1200" b="1" dirty="0">
              <a:solidFill>
                <a:srgbClr val="0000FF"/>
              </a:solidFill>
              <a:latin typeface="+mn-ea"/>
            </a:endParaRPr>
          </a:p>
          <a:p>
            <a:pPr lvl="0" fontAlgn="base"/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 </a:t>
            </a:r>
            <a:r>
              <a:rPr lang="ko-KR" altLang="en-US" sz="1200" dirty="0" err="1" smtClean="0">
                <a:latin typeface="+mn-ea"/>
                <a:sym typeface="Wingdings" panose="05000000000000000000" pitchFamily="2" charset="2"/>
              </a:rPr>
              <a:t>새벽배송은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 저희 직원이 배송 과정을 녹화하면서 진행합니다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.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 </a:t>
            </a:r>
            <a:endParaRPr lang="en-US" altLang="ko-KR" sz="1200" dirty="0" smtClean="0">
              <a:latin typeface="+mn-ea"/>
              <a:sym typeface="Wingdings" panose="05000000000000000000" pitchFamily="2" charset="2"/>
            </a:endParaRPr>
          </a:p>
          <a:p>
            <a:pPr lvl="0" fontAlgn="base"/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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환자에게 </a:t>
            </a:r>
            <a:r>
              <a:rPr lang="ko-KR" altLang="en-US" sz="1200" dirty="0" err="1" smtClean="0">
                <a:latin typeface="+mn-ea"/>
                <a:sym typeface="Wingdings" panose="05000000000000000000" pitchFamily="2" charset="2"/>
              </a:rPr>
              <a:t>직배송인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 경우 </a:t>
            </a:r>
            <a:r>
              <a:rPr lang="ko-KR" altLang="en-US" sz="1200" dirty="0" err="1" smtClean="0">
                <a:latin typeface="+mn-ea"/>
                <a:sym typeface="Wingdings" panose="05000000000000000000" pitchFamily="2" charset="2"/>
              </a:rPr>
              <a:t>수령지가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 양천구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관내인 경우는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가능</a:t>
            </a:r>
            <a:endParaRPr lang="en-US" altLang="ko-KR" sz="1200" dirty="0" smtClean="0">
              <a:latin typeface="+mn-ea"/>
              <a:sym typeface="Wingdings" panose="05000000000000000000" pitchFamily="2" charset="2"/>
            </a:endParaRPr>
          </a:p>
          <a:p>
            <a:pPr lvl="0" fontAlgn="base"/>
            <a:endParaRPr lang="en-US" altLang="ko-KR" sz="1200" dirty="0" smtClean="0">
              <a:latin typeface="+mn-ea"/>
            </a:endParaRPr>
          </a:p>
          <a:p>
            <a:pPr lvl="0" fontAlgn="base"/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3.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공진단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rgbClr val="0000FF"/>
                </a:solidFill>
                <a:latin typeface="+mn-ea"/>
              </a:rPr>
              <a:t>출장 조제 </a:t>
            </a:r>
            <a:r>
              <a:rPr lang="en-US" altLang="ko-KR" sz="1200" dirty="0">
                <a:latin typeface="+mn-ea"/>
              </a:rPr>
              <a:t>: </a:t>
            </a:r>
            <a:r>
              <a:rPr lang="ko-KR" altLang="en-US" sz="1200" dirty="0" smtClean="0">
                <a:latin typeface="+mn-ea"/>
              </a:rPr>
              <a:t>주문 후 요청하시면 추가 </a:t>
            </a:r>
            <a:r>
              <a:rPr lang="ko-KR" altLang="en-US" sz="1200" dirty="0">
                <a:latin typeface="+mn-ea"/>
              </a:rPr>
              <a:t>비용없이 한의원을 </a:t>
            </a:r>
            <a:r>
              <a:rPr lang="ko-KR" altLang="en-US" sz="1200" dirty="0" smtClean="0">
                <a:latin typeface="+mn-ea"/>
              </a:rPr>
              <a:t>방문하여   조제해 </a:t>
            </a:r>
            <a:r>
              <a:rPr lang="ko-KR" altLang="en-US" sz="1200" dirty="0" smtClean="0">
                <a:latin typeface="+mn-ea"/>
              </a:rPr>
              <a:t>드립니다</a:t>
            </a:r>
            <a:r>
              <a:rPr lang="en-US" altLang="ko-KR" sz="1200" dirty="0" smtClean="0">
                <a:latin typeface="+mn-ea"/>
              </a:rPr>
              <a:t>. ( </a:t>
            </a:r>
            <a:r>
              <a:rPr lang="ko-KR" altLang="en-US" sz="1200" dirty="0" smtClean="0">
                <a:latin typeface="+mn-ea"/>
              </a:rPr>
              <a:t>사향 증지 개봉 관계로 </a:t>
            </a:r>
            <a:r>
              <a:rPr lang="en-US" altLang="ko-KR" sz="1200" dirty="0" smtClean="0">
                <a:latin typeface="+mn-ea"/>
              </a:rPr>
              <a:t>50</a:t>
            </a:r>
            <a:r>
              <a:rPr lang="ko-KR" altLang="en-US" sz="1200" dirty="0">
                <a:latin typeface="+mn-ea"/>
              </a:rPr>
              <a:t>환 이상</a:t>
            </a:r>
            <a:r>
              <a:rPr lang="en-US" altLang="ko-KR" sz="1200" dirty="0" smtClean="0">
                <a:latin typeface="+mn-ea"/>
              </a:rPr>
              <a:t>)</a:t>
            </a:r>
            <a:endParaRPr lang="ko-KR" altLang="en-US" sz="1200" dirty="0" smtClean="0">
              <a:latin typeface="+mn-ea"/>
            </a:endParaRPr>
          </a:p>
          <a:p>
            <a:pPr lvl="0" fontAlgn="base"/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 lvl="0" fontAlgn="base"/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4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분회 마일리지 </a:t>
            </a:r>
            <a:r>
              <a:rPr lang="en-US" altLang="ko-KR" sz="1200" dirty="0">
                <a:latin typeface="+mn-ea"/>
              </a:rPr>
              <a:t>: </a:t>
            </a:r>
            <a:r>
              <a:rPr lang="ko-KR" altLang="en-US" sz="1200" dirty="0">
                <a:latin typeface="+mn-ea"/>
              </a:rPr>
              <a:t>회원 마일리지와 별도로 양천구 </a:t>
            </a:r>
            <a:r>
              <a:rPr lang="ko-KR" altLang="en-US" sz="1200" dirty="0" smtClean="0">
                <a:latin typeface="+mn-ea"/>
              </a:rPr>
              <a:t>회원의 </a:t>
            </a:r>
            <a:r>
              <a:rPr lang="ko-KR" altLang="en-US" sz="1200" dirty="0" err="1">
                <a:latin typeface="+mn-ea"/>
              </a:rPr>
              <a:t>원외탕전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한약재</a:t>
            </a:r>
            <a:r>
              <a:rPr lang="en-US" altLang="ko-KR" sz="1200" dirty="0">
                <a:latin typeface="+mn-ea"/>
              </a:rPr>
              <a:t>, 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쇼핑몰에서 </a:t>
            </a:r>
            <a:r>
              <a:rPr lang="ko-KR" altLang="en-US" sz="1200" dirty="0" smtClean="0">
                <a:latin typeface="+mn-ea"/>
              </a:rPr>
              <a:t>현금 결제 시 </a:t>
            </a:r>
            <a:r>
              <a:rPr lang="en-US" altLang="ko-KR" sz="1200" dirty="0">
                <a:latin typeface="+mn-ea"/>
              </a:rPr>
              <a:t>1</a:t>
            </a:r>
            <a:r>
              <a:rPr lang="en-US" altLang="ko-KR" sz="1200" dirty="0" smtClean="0">
                <a:latin typeface="+mn-ea"/>
              </a:rPr>
              <a:t>%</a:t>
            </a:r>
            <a:r>
              <a:rPr lang="ko-KR" altLang="en-US" sz="1200" dirty="0" smtClean="0">
                <a:latin typeface="+mn-ea"/>
              </a:rPr>
              <a:t>를 </a:t>
            </a:r>
            <a:r>
              <a:rPr lang="ko-KR" altLang="en-US" sz="1200" dirty="0">
                <a:latin typeface="+mn-ea"/>
              </a:rPr>
              <a:t>분회 협력기금으로 </a:t>
            </a:r>
            <a:r>
              <a:rPr lang="ko-KR" altLang="en-US" sz="1200" dirty="0" smtClean="0">
                <a:latin typeface="+mn-ea"/>
              </a:rPr>
              <a:t>조성</a:t>
            </a:r>
            <a:endParaRPr lang="en-US" altLang="ko-KR" sz="1200" dirty="0" smtClean="0">
              <a:latin typeface="+mn-ea"/>
            </a:endParaRPr>
          </a:p>
          <a:p>
            <a:pPr fontAlgn="base"/>
            <a:r>
              <a:rPr lang="en-US" altLang="ko-KR" sz="1200" dirty="0">
                <a:latin typeface="+mn-ea"/>
                <a:sym typeface="Wingdings" panose="05000000000000000000" pitchFamily="2" charset="2"/>
              </a:rPr>
              <a:t> 1</a:t>
            </a:r>
            <a:r>
              <a:rPr lang="ko-KR" altLang="en-US" sz="1200" dirty="0">
                <a:latin typeface="+mn-ea"/>
                <a:sym typeface="Wingdings" panose="05000000000000000000" pitchFamily="2" charset="2"/>
              </a:rPr>
              <a:t>제 약가 </a:t>
            </a:r>
            <a:r>
              <a:rPr lang="en-US" altLang="ko-KR" sz="1200" dirty="0">
                <a:latin typeface="+mn-ea"/>
                <a:sym typeface="Wingdings" panose="05000000000000000000" pitchFamily="2" charset="2"/>
              </a:rPr>
              <a:t>5</a:t>
            </a:r>
            <a:r>
              <a:rPr lang="ko-KR" altLang="en-US" sz="1200" dirty="0">
                <a:latin typeface="+mn-ea"/>
                <a:sym typeface="Wingdings" panose="05000000000000000000" pitchFamily="2" charset="2"/>
              </a:rPr>
              <a:t>만원</a:t>
            </a:r>
            <a:r>
              <a:rPr lang="en-US" altLang="ko-KR" sz="1200" dirty="0">
                <a:latin typeface="+mn-ea"/>
                <a:sym typeface="Wingdings" panose="05000000000000000000" pitchFamily="2" charset="2"/>
              </a:rPr>
              <a:t>, 1</a:t>
            </a:r>
            <a:r>
              <a:rPr lang="ko-KR" altLang="en-US" sz="1200" dirty="0">
                <a:latin typeface="+mn-ea"/>
                <a:sym typeface="Wingdings" panose="05000000000000000000" pitchFamily="2" charset="2"/>
              </a:rPr>
              <a:t>일 </a:t>
            </a:r>
            <a:r>
              <a:rPr lang="en-US" altLang="ko-KR" sz="1200" dirty="0">
                <a:latin typeface="+mn-ea"/>
                <a:sym typeface="Wingdings" panose="05000000000000000000" pitchFamily="2" charset="2"/>
              </a:rPr>
              <a:t>3</a:t>
            </a:r>
            <a:r>
              <a:rPr lang="ko-KR" altLang="en-US" sz="1200" dirty="0">
                <a:latin typeface="+mn-ea"/>
                <a:sym typeface="Wingdings" panose="05000000000000000000" pitchFamily="2" charset="2"/>
              </a:rPr>
              <a:t>제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한의원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20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군데 기준 </a:t>
            </a:r>
            <a:r>
              <a:rPr lang="ko-KR" altLang="en-US" sz="1200" dirty="0">
                <a:latin typeface="+mn-ea"/>
                <a:sym typeface="Wingdings" panose="05000000000000000000" pitchFamily="2" charset="2"/>
              </a:rPr>
              <a:t>시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약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1200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만원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.</a:t>
            </a:r>
            <a:endParaRPr lang="ko-KR" altLang="en-US" sz="1200" dirty="0">
              <a:latin typeface="+mn-ea"/>
            </a:endParaRPr>
          </a:p>
          <a:p>
            <a:pPr lvl="0" fontAlgn="base"/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 lvl="0" fontAlgn="base"/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5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약재 </a:t>
            </a:r>
            <a:r>
              <a:rPr lang="ko-KR" altLang="en-US" sz="1200" b="1" dirty="0">
                <a:solidFill>
                  <a:srgbClr val="0000FF"/>
                </a:solidFill>
                <a:latin typeface="+mn-ea"/>
              </a:rPr>
              <a:t>긴급 조달 서비스 </a:t>
            </a:r>
            <a:r>
              <a:rPr lang="en-US" altLang="ko-KR" sz="1200" dirty="0">
                <a:latin typeface="+mn-ea"/>
              </a:rPr>
              <a:t>: </a:t>
            </a:r>
            <a:r>
              <a:rPr lang="ko-KR" altLang="en-US" sz="1200" dirty="0" err="1">
                <a:latin typeface="+mn-ea"/>
              </a:rPr>
              <a:t>원내탕전</a:t>
            </a:r>
            <a:r>
              <a:rPr lang="ko-KR" altLang="en-US" sz="1200" dirty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한의원에서 </a:t>
            </a:r>
            <a:r>
              <a:rPr lang="ko-KR" altLang="en-US" sz="1200" dirty="0">
                <a:latin typeface="+mn-ea"/>
              </a:rPr>
              <a:t>급하게 </a:t>
            </a:r>
            <a:r>
              <a:rPr lang="ko-KR" altLang="en-US" sz="1200" dirty="0" smtClean="0">
                <a:latin typeface="+mn-ea"/>
              </a:rPr>
              <a:t>약재가 부족할 경우 </a:t>
            </a:r>
            <a:r>
              <a:rPr lang="ko-KR" altLang="en-US" sz="1200" dirty="0" smtClean="0">
                <a:latin typeface="+mn-ea"/>
              </a:rPr>
              <a:t>   </a:t>
            </a:r>
            <a:r>
              <a:rPr lang="en-US" altLang="ko-KR" sz="1200" dirty="0" smtClean="0">
                <a:latin typeface="+mn-ea"/>
              </a:rPr>
              <a:t>2</a:t>
            </a:r>
            <a:r>
              <a:rPr lang="ko-KR" altLang="en-US" sz="1200" dirty="0" smtClean="0">
                <a:latin typeface="+mn-ea"/>
              </a:rPr>
              <a:t>시간 </a:t>
            </a:r>
            <a:r>
              <a:rPr lang="ko-KR" altLang="en-US" sz="1200" dirty="0">
                <a:latin typeface="+mn-ea"/>
              </a:rPr>
              <a:t>이내에 </a:t>
            </a:r>
            <a:r>
              <a:rPr lang="ko-KR" altLang="en-US" sz="1200" dirty="0" smtClean="0">
                <a:latin typeface="+mn-ea"/>
              </a:rPr>
              <a:t>긴급 조달</a:t>
            </a:r>
            <a:endParaRPr lang="en-US" altLang="ko-KR" sz="1200" dirty="0" smtClean="0">
              <a:latin typeface="+mn-ea"/>
            </a:endParaRPr>
          </a:p>
          <a:p>
            <a:pPr lvl="0" fontAlgn="base"/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 </a:t>
            </a:r>
            <a:r>
              <a:rPr lang="ko-KR" altLang="en-US" sz="1200" dirty="0" err="1" smtClean="0">
                <a:latin typeface="+mn-ea"/>
                <a:sym typeface="Wingdings" panose="05000000000000000000" pitchFamily="2" charset="2"/>
              </a:rPr>
              <a:t>약재비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 이외에 </a:t>
            </a:r>
            <a:r>
              <a:rPr lang="ko-KR" altLang="en-US" sz="1200" dirty="0" err="1" smtClean="0">
                <a:latin typeface="+mn-ea"/>
              </a:rPr>
              <a:t>퀵비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5000</a:t>
            </a:r>
            <a:r>
              <a:rPr lang="ko-KR" altLang="en-US" sz="1200" dirty="0" smtClean="0">
                <a:latin typeface="+mn-ea"/>
              </a:rPr>
              <a:t>원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직원 </a:t>
            </a:r>
            <a:r>
              <a:rPr lang="ko-KR" altLang="en-US" sz="1200" dirty="0" err="1" smtClean="0">
                <a:latin typeface="+mn-ea"/>
              </a:rPr>
              <a:t>내원</a:t>
            </a:r>
            <a:r>
              <a:rPr lang="ko-KR" altLang="en-US" sz="1200" dirty="0" smtClean="0">
                <a:latin typeface="+mn-ea"/>
              </a:rPr>
              <a:t> 시 </a:t>
            </a:r>
            <a:r>
              <a:rPr lang="ko-KR" altLang="en-US" sz="1200" dirty="0" err="1" smtClean="0">
                <a:latin typeface="+mn-ea"/>
              </a:rPr>
              <a:t>배송비는</a:t>
            </a:r>
            <a:r>
              <a:rPr lang="ko-KR" altLang="en-US" sz="1200" dirty="0" smtClean="0">
                <a:latin typeface="+mn-ea"/>
              </a:rPr>
              <a:t> 무료</a:t>
            </a:r>
            <a:endParaRPr lang="ko-KR" altLang="en-US" sz="1200" dirty="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19192"/>
              </p:ext>
            </p:extLst>
          </p:nvPr>
        </p:nvGraphicFramePr>
        <p:xfrm>
          <a:off x="776506" y="3399989"/>
          <a:ext cx="5304987" cy="12029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1781">
                  <a:extLst>
                    <a:ext uri="{9D8B030D-6E8A-4147-A177-3AD203B41FA5}">
                      <a16:colId xmlns:a16="http://schemas.microsoft.com/office/drawing/2014/main" val="606169517"/>
                    </a:ext>
                  </a:extLst>
                </a:gridCol>
                <a:gridCol w="1757137">
                  <a:extLst>
                    <a:ext uri="{9D8B030D-6E8A-4147-A177-3AD203B41FA5}">
                      <a16:colId xmlns:a16="http://schemas.microsoft.com/office/drawing/2014/main" val="2997228519"/>
                    </a:ext>
                  </a:extLst>
                </a:gridCol>
                <a:gridCol w="1757137">
                  <a:extLst>
                    <a:ext uri="{9D8B030D-6E8A-4147-A177-3AD203B41FA5}">
                      <a16:colId xmlns:a16="http://schemas.microsoft.com/office/drawing/2014/main" val="2607567925"/>
                    </a:ext>
                  </a:extLst>
                </a:gridCol>
                <a:gridCol w="928932">
                  <a:extLst>
                    <a:ext uri="{9D8B030D-6E8A-4147-A177-3AD203B41FA5}">
                      <a16:colId xmlns:a16="http://schemas.microsoft.com/office/drawing/2014/main" val="4056957761"/>
                    </a:ext>
                  </a:extLst>
                </a:gridCol>
              </a:tblGrid>
              <a:tr h="30073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~13</a:t>
                      </a:r>
                      <a:r>
                        <a:rPr lang="ko-KR" altLang="en-US" sz="11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시 이전 주문</a:t>
                      </a:r>
                      <a:endParaRPr lang="ko-KR" altLang="en-US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~18</a:t>
                      </a:r>
                      <a:r>
                        <a:rPr lang="ko-KR" altLang="en-US" sz="11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시 이전 주문</a:t>
                      </a:r>
                      <a:endParaRPr lang="ko-KR" altLang="en-US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추가비용</a:t>
                      </a:r>
                      <a:endParaRPr lang="ko-KR" altLang="en-US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extLst>
                  <a:ext uri="{0D108BD9-81ED-4DB2-BD59-A6C34878D82A}">
                    <a16:rowId xmlns:a16="http://schemas.microsoft.com/office/drawing/2014/main" val="1369465154"/>
                  </a:ext>
                </a:extLst>
              </a:tr>
              <a:tr h="30073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일반배송</a:t>
                      </a:r>
                      <a:endParaRPr lang="ko-KR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행림원외탕전</a:t>
                      </a:r>
                      <a:r>
                        <a:rPr lang="ko-KR" alt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직원이 직접 가져다 드립니다</a:t>
                      </a:r>
                      <a:r>
                        <a:rPr lang="en-US" altLang="ko-KR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en-US" altLang="ko-KR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없음</a:t>
                      </a:r>
                      <a:endParaRPr lang="ko-KR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extLst>
                  <a:ext uri="{0D108BD9-81ED-4DB2-BD59-A6C34878D82A}">
                    <a16:rowId xmlns:a16="http://schemas.microsoft.com/office/drawing/2014/main" val="2591163057"/>
                  </a:ext>
                </a:extLst>
              </a:tr>
              <a:tr h="300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패스트배송</a:t>
                      </a:r>
                      <a:endParaRPr lang="ko-KR" alt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당일 </a:t>
                      </a:r>
                      <a:r>
                        <a:rPr lang="en-US" altLang="ko-KR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시 이전 배송</a:t>
                      </a:r>
                      <a:endParaRPr lang="ko-KR" alt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익일 </a:t>
                      </a:r>
                      <a:r>
                        <a:rPr lang="en-US" altLang="ko-KR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ko-KR" altLang="en-US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시 이전 배송</a:t>
                      </a:r>
                      <a:endParaRPr lang="ko-KR" alt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+3000</a:t>
                      </a:r>
                      <a:r>
                        <a:rPr lang="ko-KR" altLang="en-US" sz="1100" b="1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extLst>
                  <a:ext uri="{0D108BD9-81ED-4DB2-BD59-A6C34878D82A}">
                    <a16:rowId xmlns:a16="http://schemas.microsoft.com/office/drawing/2014/main" val="2497981076"/>
                  </a:ext>
                </a:extLst>
              </a:tr>
              <a:tr h="300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새벽배송</a:t>
                      </a:r>
                      <a:endParaRPr lang="ko-KR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오후 </a:t>
                      </a:r>
                      <a:r>
                        <a:rPr lang="en-US" altLang="ko-KR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시 이전의 주문을 익일 새벽에 배송</a:t>
                      </a:r>
                      <a:endParaRPr lang="ko-KR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+ 3000</a:t>
                      </a:r>
                      <a:r>
                        <a:rPr lang="ko-KR" altLang="en-US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13" marR="9113" marT="9113" marB="0" anchor="ctr"/>
                </a:tc>
                <a:extLst>
                  <a:ext uri="{0D108BD9-81ED-4DB2-BD59-A6C34878D82A}">
                    <a16:rowId xmlns:a16="http://schemas.microsoft.com/office/drawing/2014/main" val="471802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6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8640" y="856792"/>
            <a:ext cx="5760720" cy="59947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o-KR" altLang="en-US" sz="2400" b="1" dirty="0" err="1" smtClean="0"/>
              <a:t>원내탕전</a:t>
            </a:r>
            <a:r>
              <a:rPr lang="ko-KR" altLang="en-US" sz="2400" b="1" dirty="0" smtClean="0"/>
              <a:t> 對 </a:t>
            </a:r>
            <a:r>
              <a:rPr lang="ko-KR" altLang="en-US" sz="2400" b="1" dirty="0" err="1" smtClean="0"/>
              <a:t>원외탕전</a:t>
            </a:r>
            <a:endParaRPr lang="ko-KR" altLang="en-US" sz="24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1670756"/>
            <a:ext cx="5760720" cy="65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4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비누">
  <a:themeElements>
    <a:clrScheme name="비누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비누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비누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TM03457510[[fn=비누]]</Template>
  <TotalTime>716</TotalTime>
  <Words>467</Words>
  <Application>Microsoft Office PowerPoint</Application>
  <PresentationFormat>화면 슬라이드 쇼(4:3)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Garamond</vt:lpstr>
      <vt:lpstr>Wingdings</vt:lpstr>
      <vt:lpstr>비누</vt:lpstr>
      <vt:lpstr>행림원외탕전</vt:lpstr>
      <vt:lpstr>등록과 이용에 대한 특전</vt:lpstr>
      <vt:lpstr>양천구 회원의 특전</vt:lpstr>
      <vt:lpstr>원내탕전 對 원외탕전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행림원외탕전</dc:title>
  <dc:creator>choi yoonyong</dc:creator>
  <cp:lastModifiedBy>choi yoonyong</cp:lastModifiedBy>
  <cp:revision>20</cp:revision>
  <cp:lastPrinted>2019-08-11T12:23:05Z</cp:lastPrinted>
  <dcterms:created xsi:type="dcterms:W3CDTF">2019-08-11T10:14:38Z</dcterms:created>
  <dcterms:modified xsi:type="dcterms:W3CDTF">2019-09-01T23:57:45Z</dcterms:modified>
</cp:coreProperties>
</file>