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834" r:id="rId2"/>
    <p:sldId id="835" r:id="rId3"/>
    <p:sldId id="878" r:id="rId4"/>
    <p:sldId id="880" r:id="rId5"/>
    <p:sldId id="881" r:id="rId6"/>
    <p:sldId id="882" r:id="rId7"/>
    <p:sldId id="883" r:id="rId8"/>
    <p:sldId id="884" r:id="rId9"/>
    <p:sldId id="885" r:id="rId10"/>
    <p:sldId id="886" r:id="rId11"/>
    <p:sldId id="868" r:id="rId12"/>
    <p:sldId id="830" r:id="rId13"/>
  </p:sldIdLst>
  <p:sldSz cx="9906000" cy="6858000" type="A4"/>
  <p:notesSz cx="6858000" cy="9926638"/>
  <p:embeddedFontLst>
    <p:embeddedFont>
      <p:font typeface="맑은 고딕" pitchFamily="50" charset="-127"/>
      <p:regular r:id="rId16"/>
      <p:bold r:id="rId17"/>
    </p:embeddedFont>
    <p:embeddedFont>
      <p:font typeface="HY헤드라인M" pitchFamily="18" charset="-127"/>
      <p:regular r:id="rId18"/>
    </p:embeddedFont>
    <p:embeddedFont>
      <p:font typeface="나눔고딕 ExtraBold" charset="-127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  <p15:guide id="3" orient="horz" pos="4001">
          <p15:clr>
            <a:srgbClr val="A4A3A4"/>
          </p15:clr>
        </p15:guide>
        <p15:guide id="4" orient="horz" pos="2478">
          <p15:clr>
            <a:srgbClr val="A4A3A4"/>
          </p15:clr>
        </p15:guide>
        <p15:guide id="5" orient="horz" pos="981">
          <p15:clr>
            <a:srgbClr val="A4A3A4"/>
          </p15:clr>
        </p15:guide>
        <p15:guide id="6" pos="5937">
          <p15:clr>
            <a:srgbClr val="A4A3A4"/>
          </p15:clr>
        </p15:guide>
        <p15:guide id="7" pos="30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0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4E4E4"/>
    <a:srgbClr val="0000FF"/>
    <a:srgbClr val="FE004F"/>
    <a:srgbClr val="FF0000"/>
    <a:srgbClr val="0148A2"/>
    <a:srgbClr val="FF0066"/>
    <a:srgbClr val="0083CB"/>
    <a:srgbClr val="0367B9"/>
    <a:srgbClr val="B9E6FF"/>
    <a:srgbClr val="FFC1D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보통 스타일 4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009" autoAdjust="0"/>
    <p:restoredTop sz="97622" autoAdjust="0"/>
  </p:normalViewPr>
  <p:slideViewPr>
    <p:cSldViewPr snapToObjects="1">
      <p:cViewPr>
        <p:scale>
          <a:sx n="100" d="100"/>
          <a:sy n="100" d="100"/>
        </p:scale>
        <p:origin x="-1644" y="-486"/>
      </p:cViewPr>
      <p:guideLst>
        <p:guide orient="horz" pos="2160"/>
        <p:guide orient="horz" pos="4065"/>
        <p:guide orient="horz" pos="2478"/>
        <p:guide orient="horz" pos="981"/>
        <p:guide pos="3120"/>
        <p:guide pos="5937"/>
        <p:guide pos="3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81" d="100"/>
          <a:sy n="81" d="100"/>
        </p:scale>
        <p:origin x="3979" y="48"/>
      </p:cViewPr>
      <p:guideLst>
        <p:guide orient="horz" pos="3127"/>
        <p:guide pos="216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96888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3852" y="0"/>
            <a:ext cx="2972547" cy="496888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9A9D5418-4592-48D8-8885-6011E4FEC651}" type="datetimeFigureOut">
              <a:rPr lang="ko-KR" altLang="en-US" smtClean="0"/>
              <a:pPr/>
              <a:t>2018-11-05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72547" cy="496887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3852" y="9428163"/>
            <a:ext cx="2972547" cy="496887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D2171CDC-43C4-42A7-BCB2-E3653E3BC77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1290187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96332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4" y="3"/>
            <a:ext cx="2971800" cy="496332"/>
          </a:xfrm>
          <a:prstGeom prst="rect">
            <a:avLst/>
          </a:prstGeom>
        </p:spPr>
        <p:txBody>
          <a:bodyPr vert="horz" lIns="91504" tIns="45752" rIns="91504" bIns="45752" rtlCol="0"/>
          <a:lstStyle>
            <a:lvl1pPr algn="r">
              <a:defRPr sz="1200"/>
            </a:lvl1pPr>
          </a:lstStyle>
          <a:p>
            <a:fld id="{2C707ED9-9041-4F92-BFC4-3F6ACDBE26F9}" type="datetimeFigureOut">
              <a:rPr lang="ko-KR" altLang="en-US" smtClean="0"/>
              <a:pPr/>
              <a:t>2018-11-05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39775" y="744538"/>
            <a:ext cx="53784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04" tIns="45752" rIns="91504" bIns="4575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1" y="4715156"/>
            <a:ext cx="5486400" cy="4466987"/>
          </a:xfrm>
          <a:prstGeom prst="rect">
            <a:avLst/>
          </a:prstGeom>
        </p:spPr>
        <p:txBody>
          <a:bodyPr vert="horz" lIns="91504" tIns="45752" rIns="91504" bIns="4575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71800" cy="496332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4" y="9428586"/>
            <a:ext cx="2971800" cy="496332"/>
          </a:xfrm>
          <a:prstGeom prst="rect">
            <a:avLst/>
          </a:prstGeom>
        </p:spPr>
        <p:txBody>
          <a:bodyPr vert="horz" lIns="91504" tIns="45752" rIns="91504" bIns="45752" rtlCol="0" anchor="b"/>
          <a:lstStyle>
            <a:lvl1pPr algn="r">
              <a:defRPr sz="1200"/>
            </a:lvl1pPr>
          </a:lstStyle>
          <a:p>
            <a:fld id="{41B43ADC-7C13-42E0-87B4-606B53C554E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1658850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7964878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목차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 bwMode="auto">
          <a:xfrm>
            <a:off x="781597" y="2578254"/>
            <a:ext cx="2729593" cy="186205"/>
          </a:xfrm>
          <a:prstGeom prst="rect">
            <a:avLst/>
          </a:prstGeom>
          <a:noFill/>
          <a:ln w="22225" cap="rnd" cmpd="sng" algn="ctr">
            <a:noFill/>
            <a:prstDash val="solid"/>
            <a:headEnd type="none" w="sm" len="sm"/>
            <a:tailEnd type="none" w="sm" len="sm"/>
          </a:ln>
          <a:effectLst/>
          <a:extLst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1172627" latinLnBrk="1">
              <a:lnSpc>
                <a:spcPct val="110000"/>
              </a:lnSpc>
            </a:pPr>
            <a:r>
              <a:rPr lang="ko-KR" altLang="en-US" sz="900" b="0" kern="1200" spc="-30" baseline="0" dirty="0">
                <a:gradFill>
                  <a:gsLst>
                    <a:gs pos="10000">
                      <a:schemeClr val="tx1">
                        <a:lumMod val="85000"/>
                        <a:lumOff val="15000"/>
                      </a:schemeClr>
                    </a:gs>
                    <a:gs pos="15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건강보험심사평가원</a:t>
            </a:r>
            <a:r>
              <a:rPr lang="ko-KR" altLang="en-US" sz="800" b="1" kern="1200" spc="-30" baseline="0" dirty="0">
                <a:gradFill>
                  <a:gsLst>
                    <a:gs pos="10000">
                      <a:schemeClr val="tx1">
                        <a:lumMod val="85000"/>
                        <a:lumOff val="15000"/>
                      </a:schemeClr>
                    </a:gs>
                    <a:gs pos="15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1100" b="1" kern="1200" spc="-30" baseline="0" dirty="0" smtClean="0">
                <a:solidFill>
                  <a:srgbClr val="015EB3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홍보관리시스템</a:t>
            </a:r>
            <a:r>
              <a:rPr lang="ko-KR" altLang="en-US" sz="1100" b="1" spc="-30" baseline="0" dirty="0" smtClean="0">
                <a:solidFill>
                  <a:srgbClr val="015EB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100" b="1" spc="-30" baseline="0" dirty="0">
                <a:solidFill>
                  <a:srgbClr val="015EB3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사용자교육</a:t>
            </a:r>
          </a:p>
        </p:txBody>
      </p:sp>
    </p:spTree>
    <p:extLst>
      <p:ext uri="{BB962C8B-B14F-4D97-AF65-F5344CB8AC3E}">
        <p14:creationId xmlns="" xmlns:p14="http://schemas.microsoft.com/office/powerpoint/2010/main" val="2734947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33" b="52579"/>
          <a:stretch/>
        </p:blipFill>
        <p:spPr>
          <a:xfrm>
            <a:off x="6226407" y="-1"/>
            <a:ext cx="3679593" cy="2219326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 bwMode="auto">
          <a:xfrm>
            <a:off x="2400" y="-1"/>
            <a:ext cx="9903600" cy="6858001"/>
          </a:xfrm>
          <a:prstGeom prst="rect">
            <a:avLst/>
          </a:prstGeom>
          <a:solidFill>
            <a:srgbClr val="FFFFFF">
              <a:alpha val="14902"/>
            </a:srgbClr>
          </a:solidFill>
          <a:ln w="6350" cap="rnd" cmpd="sng" algn="ctr">
            <a:noFill/>
            <a:prstDash val="solid"/>
            <a:headEnd type="none" w="sm" len="sm"/>
            <a:tailEnd type="none" w="sm" len="sm"/>
          </a:ln>
          <a:effectLst/>
          <a:extLst/>
        </p:spPr>
        <p:txBody>
          <a:bodyPr wrap="square" lIns="0" tIns="0" rIns="0" bIns="0" rtlCol="0" anchor="ctr" anchorCtr="0"/>
          <a:lstStyle/>
          <a:p>
            <a:pPr algn="ctr" defTabSz="1067426"/>
            <a:endParaRPr lang="ko-KR" altLang="en-US" sz="1400" dirty="0" err="1">
              <a:solidFill>
                <a:prstClr val="black"/>
              </a:solidFill>
            </a:endParaRPr>
          </a:p>
        </p:txBody>
      </p:sp>
      <p:sp>
        <p:nvSpPr>
          <p:cNvPr id="17" name="제목 개체 틀 1"/>
          <p:cNvSpPr>
            <a:spLocks noGrp="1"/>
          </p:cNvSpPr>
          <p:nvPr>
            <p:ph type="title"/>
          </p:nvPr>
        </p:nvSpPr>
        <p:spPr>
          <a:xfrm>
            <a:off x="675377" y="529049"/>
            <a:ext cx="4001095" cy="4616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sz="2500" kern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defRPr>
            </a:lvl1pPr>
            <a:lvl2pPr marL="0" algn="l" defTabSz="903091" rtl="0" eaLnBrk="1" fontAlgn="base" latinLnBrk="1" hangingPunct="1">
              <a:spcBef>
                <a:spcPct val="0"/>
              </a:spcBef>
              <a:spcAft>
                <a:spcPct val="0"/>
              </a:spcAft>
              <a:buNone/>
              <a:defRPr kumimoji="1" lang="ko-KR" altLang="en-US" sz="3000" b="1" kern="1200" spc="-20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</a:lstStyle>
          <a:p>
            <a:pPr marL="0" lvl="1" algn="l" defTabSz="913104" rtl="0" fontAlgn="base" latinLnBrk="1">
              <a:spcBef>
                <a:spcPts val="100"/>
              </a:spcBef>
              <a:spcAft>
                <a:spcPts val="100"/>
              </a:spcAft>
              <a:tabLst>
                <a:tab pos="5648325" algn="l"/>
              </a:tabLst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9494" y="6487263"/>
            <a:ext cx="327013" cy="1384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615970"/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FE8AD26A-F932-48A9-9CD9-EA89DF65F334}" type="slidenum">
              <a:rPr lang="ko-KR" altLang="en-US" sz="900" b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 defTabSz="615970"/>
              <a:t>‹#›</a:t>
            </a:fld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60" y="6461493"/>
            <a:ext cx="874960" cy="209090"/>
          </a:xfrm>
          <a:prstGeom prst="rect">
            <a:avLst/>
          </a:prstGeom>
        </p:spPr>
      </p:pic>
      <p:sp>
        <p:nvSpPr>
          <p:cNvPr id="22" name="직사각형 21"/>
          <p:cNvSpPr/>
          <p:nvPr userDrawn="1"/>
        </p:nvSpPr>
        <p:spPr bwMode="auto">
          <a:xfrm>
            <a:off x="472606" y="6488803"/>
            <a:ext cx="2184252" cy="135422"/>
          </a:xfrm>
          <a:prstGeom prst="rect">
            <a:avLst/>
          </a:prstGeom>
          <a:noFill/>
          <a:ln w="22225" cap="rnd" cmpd="sng" algn="ctr">
            <a:noFill/>
            <a:prstDash val="solid"/>
            <a:headEnd type="none" w="sm" len="sm"/>
            <a:tailEnd type="none" w="sm" len="sm"/>
          </a:ln>
          <a:effectLst/>
          <a:extLst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1172627" latinLnBrk="1">
              <a:lnSpc>
                <a:spcPct val="110000"/>
              </a:lnSpc>
            </a:pPr>
            <a:r>
              <a:rPr lang="ko-KR" altLang="en-US" sz="700" b="1" kern="1200" spc="-30" baseline="0" dirty="0">
                <a:gradFill>
                  <a:gsLst>
                    <a:gs pos="10000">
                      <a:schemeClr val="tx1">
                        <a:lumMod val="85000"/>
                        <a:lumOff val="15000"/>
                      </a:schemeClr>
                    </a:gs>
                    <a:gs pos="15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건강보험심사평가원 </a:t>
            </a:r>
            <a:r>
              <a:rPr lang="ko-KR" altLang="en-US" sz="800" b="1" spc="-30" baseline="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정보보호 </a:t>
            </a:r>
            <a:r>
              <a:rPr lang="ko-KR" altLang="en-US" sz="800" b="1" spc="-30" baseline="0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증적관리</a:t>
            </a:r>
            <a:r>
              <a:rPr lang="ko-KR" altLang="en-US" sz="800" b="1" spc="-30" baseline="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사용자 교육</a:t>
            </a: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476274" y="497428"/>
            <a:ext cx="51887" cy="516232"/>
            <a:chOff x="591051" y="623923"/>
            <a:chExt cx="36000" cy="583607"/>
          </a:xfrm>
        </p:grpSpPr>
        <p:sp>
          <p:nvSpPr>
            <p:cNvPr id="12" name="직사각형 11"/>
            <p:cNvSpPr/>
            <p:nvPr/>
          </p:nvSpPr>
          <p:spPr>
            <a:xfrm flipV="1">
              <a:off x="591051" y="719148"/>
              <a:ext cx="35998" cy="48838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 flipV="1">
              <a:off x="591053" y="623923"/>
              <a:ext cx="35998" cy="203492"/>
            </a:xfrm>
            <a:prstGeom prst="rect">
              <a:avLst/>
            </a:prstGeom>
            <a:solidFill>
              <a:srgbClr val="006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16" tIns="38958" rIns="77916" bIns="38958" rtlCol="0" anchor="ctr"/>
            <a:lstStyle/>
            <a:p>
              <a:pPr algn="ctr"/>
              <a:endParaRPr lang="ko-KR" altLang="en-US"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0676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33" b="52579"/>
          <a:stretch/>
        </p:blipFill>
        <p:spPr>
          <a:xfrm>
            <a:off x="6226407" y="-1"/>
            <a:ext cx="3679593" cy="2219326"/>
          </a:xfrm>
          <a:prstGeom prst="rect">
            <a:avLst/>
          </a:prstGeom>
        </p:spPr>
      </p:pic>
      <p:sp>
        <p:nvSpPr>
          <p:cNvPr id="14" name="직사각형 13"/>
          <p:cNvSpPr/>
          <p:nvPr userDrawn="1"/>
        </p:nvSpPr>
        <p:spPr bwMode="auto">
          <a:xfrm>
            <a:off x="1200" y="0"/>
            <a:ext cx="9903600" cy="6858001"/>
          </a:xfrm>
          <a:prstGeom prst="rect">
            <a:avLst/>
          </a:prstGeom>
          <a:solidFill>
            <a:srgbClr val="FFFFFF">
              <a:alpha val="14902"/>
            </a:srgbClr>
          </a:solidFill>
          <a:ln w="6350" cap="rnd" cmpd="sng" algn="ctr">
            <a:noFill/>
            <a:prstDash val="solid"/>
            <a:headEnd type="none" w="sm" len="sm"/>
            <a:tailEnd type="none" w="sm" len="sm"/>
          </a:ln>
          <a:effectLst/>
          <a:extLst/>
        </p:spPr>
        <p:txBody>
          <a:bodyPr wrap="square" lIns="0" tIns="0" rIns="0" bIns="0" rtlCol="0" anchor="ctr" anchorCtr="0"/>
          <a:lstStyle/>
          <a:p>
            <a:pPr algn="ctr" defTabSz="1067426"/>
            <a:endParaRPr lang="ko-KR" altLang="en-US" sz="1400" dirty="0" err="1">
              <a:solidFill>
                <a:prstClr val="black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5966F8E8-85EC-4902-ABF5-ABC6F3918871}"/>
              </a:ext>
            </a:extLst>
          </p:cNvPr>
          <p:cNvSpPr/>
          <p:nvPr userDrawn="1"/>
        </p:nvSpPr>
        <p:spPr>
          <a:xfrm>
            <a:off x="1200" y="1563144"/>
            <a:ext cx="9903600" cy="4795200"/>
          </a:xfrm>
          <a:prstGeom prst="rect">
            <a:avLst/>
          </a:prstGeom>
          <a:solidFill>
            <a:srgbClr val="EAEAEA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14" tIns="45706" rIns="91414" bIns="45706" rtlCol="0" anchor="ctr"/>
          <a:lstStyle/>
          <a:p>
            <a:pPr algn="ctr" defTabSz="508833" latinLnBrk="0"/>
            <a:endParaRPr lang="ko-KR" altLang="en-US" sz="2000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제목 개체 틀 1"/>
          <p:cNvSpPr>
            <a:spLocks noGrp="1"/>
          </p:cNvSpPr>
          <p:nvPr>
            <p:ph type="title"/>
          </p:nvPr>
        </p:nvSpPr>
        <p:spPr>
          <a:xfrm>
            <a:off x="675377" y="529049"/>
            <a:ext cx="4001095" cy="4616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sz="2500" kern="1200" spc="-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  <a:cs typeface="+mn-cs"/>
              </a:defRPr>
            </a:lvl1pPr>
            <a:lvl2pPr marL="0" algn="l" defTabSz="903091" rtl="0" eaLnBrk="1" fontAlgn="base" latinLnBrk="1" hangingPunct="1">
              <a:spcBef>
                <a:spcPct val="0"/>
              </a:spcBef>
              <a:spcAft>
                <a:spcPct val="0"/>
              </a:spcAft>
              <a:buNone/>
              <a:defRPr kumimoji="1" lang="ko-KR" altLang="en-US" sz="3000" b="1" kern="1200" spc="-200" baseline="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</a:lstStyle>
          <a:p>
            <a:pPr marL="0" lvl="1" algn="l" defTabSz="913104" rtl="0" fontAlgn="base" latinLnBrk="1">
              <a:spcBef>
                <a:spcPts val="100"/>
              </a:spcBef>
              <a:spcAft>
                <a:spcPts val="100"/>
              </a:spcAft>
              <a:tabLst>
                <a:tab pos="5648325" algn="l"/>
              </a:tabLst>
              <a:defRPr/>
            </a:pPr>
            <a:r>
              <a:rPr lang="ko-KR" altLang="en-US" dirty="0"/>
              <a:t>마스터 제목 스타일 편집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789494" y="6487263"/>
            <a:ext cx="327013" cy="1384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615970"/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fld id="{FE8AD26A-F932-48A9-9CD9-EA89DF65F334}" type="slidenum">
              <a:rPr lang="ko-KR" altLang="en-US" sz="900" b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algn="ctr" defTabSz="615970"/>
              <a:t>‹#›</a:t>
            </a:fld>
            <a:r>
              <a:rPr lang="ko-KR" altLang="en-US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900" b="1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endParaRPr lang="ko-KR" altLang="en-US" sz="900" b="1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760" y="6461493"/>
            <a:ext cx="874960" cy="209090"/>
          </a:xfrm>
          <a:prstGeom prst="rect">
            <a:avLst/>
          </a:prstGeom>
        </p:spPr>
      </p:pic>
      <p:grpSp>
        <p:nvGrpSpPr>
          <p:cNvPr id="10" name="그룹 9"/>
          <p:cNvGrpSpPr/>
          <p:nvPr userDrawn="1"/>
        </p:nvGrpSpPr>
        <p:grpSpPr>
          <a:xfrm>
            <a:off x="476274" y="497428"/>
            <a:ext cx="51887" cy="516232"/>
            <a:chOff x="591051" y="623923"/>
            <a:chExt cx="36000" cy="583607"/>
          </a:xfrm>
        </p:grpSpPr>
        <p:sp>
          <p:nvSpPr>
            <p:cNvPr id="12" name="직사각형 11"/>
            <p:cNvSpPr/>
            <p:nvPr/>
          </p:nvSpPr>
          <p:spPr>
            <a:xfrm flipV="1">
              <a:off x="591051" y="719148"/>
              <a:ext cx="35998" cy="48838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 flipV="1">
              <a:off x="591053" y="623923"/>
              <a:ext cx="35998" cy="203492"/>
            </a:xfrm>
            <a:prstGeom prst="rect">
              <a:avLst/>
            </a:prstGeom>
            <a:solidFill>
              <a:srgbClr val="0069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16" tIns="38958" rIns="77916" bIns="38958" rtlCol="0" anchor="ctr"/>
            <a:lstStyle/>
            <a:p>
              <a:pPr algn="ctr"/>
              <a:endParaRPr lang="ko-KR" altLang="en-US">
                <a:latin typeface="Rix모던고딕 B" panose="02020603020101020101" pitchFamily="18" charset="-127"/>
                <a:ea typeface="Rix모던고딕 B" panose="02020603020101020101" pitchFamily="18" charset="-127"/>
              </a:endParaRPr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70CB189D-ED78-4859-B948-18F6545A2763}"/>
              </a:ext>
            </a:extLst>
          </p:cNvPr>
          <p:cNvSpPr/>
          <p:nvPr userDrawn="1"/>
        </p:nvSpPr>
        <p:spPr>
          <a:xfrm>
            <a:off x="477417" y="1196513"/>
            <a:ext cx="8947150" cy="5031203"/>
          </a:xfrm>
          <a:prstGeom prst="rect">
            <a:avLst/>
          </a:prstGeom>
          <a:solidFill>
            <a:srgbClr val="014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7" tIns="45713" rIns="91427" bIns="4571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113294" latinLnBrk="0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3" name="그룹 22"/>
          <p:cNvGrpSpPr/>
          <p:nvPr userDrawn="1"/>
        </p:nvGrpSpPr>
        <p:grpSpPr>
          <a:xfrm>
            <a:off x="525780" y="1610035"/>
            <a:ext cx="8850424" cy="4566155"/>
            <a:chOff x="525780" y="1734595"/>
            <a:chExt cx="8850424" cy="4128069"/>
          </a:xfrm>
        </p:grpSpPr>
        <p:sp>
          <p:nvSpPr>
            <p:cNvPr id="24" name="직사각형 23">
              <a:extLst>
                <a:ext uri="{FF2B5EF4-FFF2-40B4-BE49-F238E27FC236}">
                  <a16:creationId xmlns="" xmlns:a16="http://schemas.microsoft.com/office/drawing/2014/main" id="{FB866FBE-B2BC-4A7E-AA4F-A5F589AFBDEB}"/>
                </a:ext>
              </a:extLst>
            </p:cNvPr>
            <p:cNvSpPr/>
            <p:nvPr/>
          </p:nvSpPr>
          <p:spPr>
            <a:xfrm>
              <a:off x="525780" y="1734595"/>
              <a:ext cx="8850424" cy="3529900"/>
            </a:xfrm>
            <a:prstGeom prst="rect">
              <a:avLst/>
            </a:prstGeom>
            <a:solidFill>
              <a:schemeClr val="bg1"/>
            </a:solidFill>
            <a:ln w="635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13" rIns="0" bIns="45713" rtlCol="0" anchor="ctr"/>
            <a:lstStyle/>
            <a:p>
              <a:pPr algn="ctr" latinLnBrk="0">
                <a:defRPr/>
              </a:pPr>
              <a:endParaRPr lang="ko-KR" altLang="en-US" sz="25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C70847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="" xmlns:a16="http://schemas.microsoft.com/office/drawing/2014/main" id="{FB866FBE-B2BC-4A7E-AA4F-A5F589AFBDEB}"/>
                </a:ext>
              </a:extLst>
            </p:cNvPr>
            <p:cNvSpPr/>
            <p:nvPr/>
          </p:nvSpPr>
          <p:spPr>
            <a:xfrm>
              <a:off x="525780" y="2585534"/>
              <a:ext cx="8850424" cy="3277130"/>
            </a:xfrm>
            <a:prstGeom prst="rect">
              <a:avLst/>
            </a:prstGeom>
            <a:solidFill>
              <a:schemeClr val="bg1"/>
            </a:solidFill>
            <a:ln w="6350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45713" rIns="0" bIns="45713" rtlCol="0" anchor="ctr"/>
            <a:lstStyle/>
            <a:p>
              <a:pPr algn="ctr" latinLnBrk="0">
                <a:defRPr/>
              </a:pPr>
              <a:endParaRPr lang="ko-KR" altLang="en-US" sz="25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C70847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="" xmlns:a16="http://schemas.microsoft.com/office/drawing/2014/main" id="{759FCE89-8F54-4CEE-84C7-70B2DE669AAF}"/>
              </a:ext>
            </a:extLst>
          </p:cNvPr>
          <p:cNvGrpSpPr/>
          <p:nvPr userDrawn="1"/>
        </p:nvGrpSpPr>
        <p:grpSpPr>
          <a:xfrm>
            <a:off x="9187920" y="1196514"/>
            <a:ext cx="236647" cy="238586"/>
            <a:chOff x="9688826" y="1692270"/>
            <a:chExt cx="410849" cy="410849"/>
          </a:xfrm>
        </p:grpSpPr>
        <p:sp>
          <p:nvSpPr>
            <p:cNvPr id="27" name="직각 삼각형 26">
              <a:extLst>
                <a:ext uri="{FF2B5EF4-FFF2-40B4-BE49-F238E27FC236}">
                  <a16:creationId xmlns="" xmlns:a16="http://schemas.microsoft.com/office/drawing/2014/main" id="{B4412F8F-1F24-4FF9-90B0-5E3492E6BFB3}"/>
                </a:ext>
              </a:extLst>
            </p:cNvPr>
            <p:cNvSpPr/>
            <p:nvPr/>
          </p:nvSpPr>
          <p:spPr>
            <a:xfrm rot="10800000">
              <a:off x="9688826" y="1692271"/>
              <a:ext cx="410849" cy="41084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>
                <a:bevelT w="0"/>
              </a:sp3d>
            </a:bodyPr>
            <a:lstStyle/>
            <a:p>
              <a:pPr algn="ctr" defTabSz="521440" latinLnBrk="0"/>
              <a:endParaRPr lang="ko-KR" altLang="en-US" sz="160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8" name="직각 삼각형 27">
              <a:extLst>
                <a:ext uri="{FF2B5EF4-FFF2-40B4-BE49-F238E27FC236}">
                  <a16:creationId xmlns="" xmlns:a16="http://schemas.microsoft.com/office/drawing/2014/main" id="{0E53F039-E1FD-4C9F-A57B-D39E0B6989FF}"/>
                </a:ext>
              </a:extLst>
            </p:cNvPr>
            <p:cNvSpPr/>
            <p:nvPr/>
          </p:nvSpPr>
          <p:spPr>
            <a:xfrm rot="10800000">
              <a:off x="9790371" y="1692270"/>
              <a:ext cx="309301" cy="309299"/>
            </a:xfrm>
            <a:prstGeom prst="rtTriangle">
              <a:avLst/>
            </a:prstGeom>
            <a:solidFill>
              <a:srgbClr val="0228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3d>
                <a:bevelT w="0"/>
              </a:sp3d>
            </a:bodyPr>
            <a:lstStyle/>
            <a:p>
              <a:pPr algn="ctr" defTabSz="521440" latinLnBrk="0"/>
              <a:endParaRPr lang="ko-KR" altLang="en-US" sz="160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31" name="직사각형 30"/>
          <p:cNvSpPr/>
          <p:nvPr userDrawn="1"/>
        </p:nvSpPr>
        <p:spPr bwMode="auto">
          <a:xfrm>
            <a:off x="472606" y="6494541"/>
            <a:ext cx="2184252" cy="123945"/>
          </a:xfrm>
          <a:prstGeom prst="rect">
            <a:avLst/>
          </a:prstGeom>
          <a:noFill/>
          <a:ln w="22225" cap="rnd" cmpd="sng" algn="ctr">
            <a:noFill/>
            <a:prstDash val="solid"/>
            <a:headEnd type="none" w="sm" len="sm"/>
            <a:tailEnd type="none" w="sm" len="sm"/>
          </a:ln>
          <a:effectLst/>
          <a:extLst/>
        </p:spPr>
        <p:txBody>
          <a:bodyPr wrap="non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1172627" latinLnBrk="1">
              <a:lnSpc>
                <a:spcPct val="110000"/>
              </a:lnSpc>
            </a:pPr>
            <a:r>
              <a:rPr lang="ko-KR" altLang="en-US" sz="700" b="1" kern="1200" spc="-30" baseline="0" dirty="0">
                <a:gradFill>
                  <a:gsLst>
                    <a:gs pos="10000">
                      <a:schemeClr val="tx1">
                        <a:lumMod val="85000"/>
                        <a:lumOff val="15000"/>
                      </a:schemeClr>
                    </a:gs>
                    <a:gs pos="15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건강보험심사평가원 </a:t>
            </a:r>
            <a:r>
              <a:rPr lang="ko-KR" altLang="en-US" sz="800" b="1" spc="-30" baseline="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정보보호 </a:t>
            </a:r>
            <a:r>
              <a:rPr lang="ko-KR" altLang="en-US" sz="800" b="1" spc="-30" baseline="0" dirty="0" err="1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증적관리</a:t>
            </a:r>
            <a:r>
              <a:rPr lang="ko-KR" altLang="en-US" sz="800" b="1" spc="-30" baseline="0" dirty="0">
                <a:solidFill>
                  <a:srgbClr val="0070C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사용자 교육</a:t>
            </a:r>
          </a:p>
        </p:txBody>
      </p:sp>
    </p:spTree>
    <p:extLst>
      <p:ext uri="{BB962C8B-B14F-4D97-AF65-F5344CB8AC3E}">
        <p14:creationId xmlns="" xmlns:p14="http://schemas.microsoft.com/office/powerpoint/2010/main" val="271461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05903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 userDrawn="1"/>
        </p:nvGrpSpPr>
        <p:grpSpPr>
          <a:xfrm>
            <a:off x="318" y="3114691"/>
            <a:ext cx="9905364" cy="971518"/>
            <a:chOff x="318" y="2997200"/>
            <a:chExt cx="9905364" cy="971518"/>
          </a:xfrm>
        </p:grpSpPr>
        <p:sp>
          <p:nvSpPr>
            <p:cNvPr id="21" name="직사각형 20"/>
            <p:cNvSpPr/>
            <p:nvPr/>
          </p:nvSpPr>
          <p:spPr>
            <a:xfrm flipH="1">
              <a:off x="318" y="2997200"/>
              <a:ext cx="9905364" cy="971518"/>
            </a:xfrm>
            <a:prstGeom prst="rect">
              <a:avLst/>
            </a:prstGeom>
            <a:solidFill>
              <a:srgbClr val="014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7" tIns="45713" rIns="91427" bIns="45713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defTabSz="998736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56116" y="3084080"/>
              <a:ext cx="2993768" cy="677108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>
                <a:spcAft>
                  <a:spcPts val="269"/>
                </a:spcAft>
              </a:pPr>
              <a:r>
                <a:rPr lang="ko-KR" altLang="en-US" sz="4400" b="1" spc="269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감사합니다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 flipH="1">
              <a:off x="318" y="3882307"/>
              <a:ext cx="9905364" cy="86411"/>
            </a:xfrm>
            <a:prstGeom prst="rect">
              <a:avLst/>
            </a:prstGeom>
            <a:solidFill>
              <a:srgbClr val="212647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sp>
        <p:nvSpPr>
          <p:cNvPr id="25" name="직사각형 24"/>
          <p:cNvSpPr/>
          <p:nvPr/>
        </p:nvSpPr>
        <p:spPr bwMode="auto">
          <a:xfrm>
            <a:off x="2683397" y="1038493"/>
            <a:ext cx="4539206" cy="152349"/>
          </a:xfrm>
          <a:prstGeom prst="rect">
            <a:avLst/>
          </a:prstGeom>
          <a:noFill/>
          <a:ln w="22225" cap="rnd" cmpd="sng" algn="ctr">
            <a:noFill/>
            <a:prstDash val="solid"/>
            <a:headEnd type="none" w="sm" len="sm"/>
            <a:tailEnd type="none" w="sm" len="sm"/>
          </a:ln>
          <a:effectLst/>
          <a:extLst/>
        </p:spPr>
        <p:txBody>
          <a:bodyPr wrap="square" lIns="0" tIns="0" rIns="0" bIns="0" rtlCol="0" anchor="ctr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algn="ctr" defTabSz="1051964">
              <a:lnSpc>
                <a:spcPct val="110000"/>
              </a:lnSpc>
            </a:pPr>
            <a:r>
              <a:rPr lang="ko-KR" alt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건강보험심사평가원</a:t>
            </a:r>
            <a:r>
              <a:rPr lang="ko-KR" altLang="en-US" sz="900" dirty="0">
                <a:gradFill>
                  <a:gsLst>
                    <a:gs pos="10000">
                      <a:srgbClr val="1279AE"/>
                    </a:gs>
                    <a:gs pos="15000">
                      <a:srgbClr val="1279AE"/>
                    </a:gs>
                  </a:gsLst>
                  <a:lin ang="5400000" scaled="0"/>
                </a:gra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900" b="1" dirty="0" smtClean="0">
                <a:solidFill>
                  <a:srgbClr val="0367B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홍보관리 시스템 </a:t>
            </a:r>
            <a:r>
              <a:rPr lang="ko-KR" altLang="en-US" sz="900" b="1" dirty="0">
                <a:solidFill>
                  <a:srgbClr val="0367B9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사용자교육</a:t>
            </a:r>
            <a:endParaRPr lang="ko-KR" altLang="en-US" sz="900" dirty="0">
              <a:solidFill>
                <a:srgbClr val="0367B9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6" name="Picture 38" descr="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6" t="78375" r="46866" b="5881"/>
          <a:stretch>
            <a:fillRect/>
          </a:stretch>
        </p:blipFill>
        <p:spPr bwMode="auto">
          <a:xfrm>
            <a:off x="3435064" y="1016732"/>
            <a:ext cx="3102112" cy="740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hh\Desktop\201611심평원\심평원 가로로고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42" y="5977408"/>
            <a:ext cx="1591316" cy="375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1181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5709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16261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9423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3" r:id="rId3"/>
    <p:sldLayoutId id="2147483678" r:id="rId4"/>
    <p:sldLayoutId id="2147483681" r:id="rId5"/>
    <p:sldLayoutId id="2147483692" r:id="rId6"/>
    <p:sldLayoutId id="2147483693" r:id="rId7"/>
    <p:sldLayoutId id="2147483694" r:id="rId8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biz.hira.or.kr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z.hira.or.kr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7748" y="4487877"/>
            <a:ext cx="2106346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457116" latinLnBrk="0"/>
            <a:r>
              <a:rPr lang="ko-KR" altLang="en-US" spc="-135" dirty="0" smtClean="0">
                <a:latin typeface="+mn-ea"/>
              </a:rPr>
              <a:t>자동차보험심사센터</a:t>
            </a:r>
            <a:endParaRPr lang="en-US" altLang="ko-KR" spc="-135" dirty="0" smtClean="0">
              <a:latin typeface="+mn-ea"/>
            </a:endParaRPr>
          </a:p>
          <a:p>
            <a:pPr defTabSz="457116" latinLnBrk="0"/>
            <a:r>
              <a:rPr lang="ko-KR" altLang="en-US" spc="-135" dirty="0" err="1" smtClean="0">
                <a:latin typeface="+mn-ea"/>
              </a:rPr>
              <a:t>자보심사운영부</a:t>
            </a:r>
            <a:endParaRPr lang="en-US" altLang="ko-KR" spc="-135" dirty="0" smtClean="0">
              <a:latin typeface="+mn-ea"/>
            </a:endParaRPr>
          </a:p>
          <a:p>
            <a:pPr defTabSz="457116" latinLnBrk="0"/>
            <a:r>
              <a:rPr lang="en-US" altLang="ko-KR" spc="-135" dirty="0" smtClean="0">
                <a:latin typeface="+mn-ea"/>
              </a:rPr>
              <a:t>2018</a:t>
            </a:r>
            <a:r>
              <a:rPr lang="en-US" altLang="ko-KR" spc="-135" dirty="0">
                <a:latin typeface="+mn-ea"/>
              </a:rPr>
              <a:t>. </a:t>
            </a:r>
            <a:r>
              <a:rPr lang="en-US" altLang="ko-KR" spc="-135" dirty="0" smtClean="0">
                <a:latin typeface="+mn-ea"/>
              </a:rPr>
              <a:t>11. </a:t>
            </a:r>
            <a:endParaRPr lang="en-US" altLang="ko-KR" spc="-135" dirty="0">
              <a:latin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496" y="2248576"/>
            <a:ext cx="3429144" cy="1785104"/>
          </a:xfrm>
          <a:prstGeom prst="rect">
            <a:avLst/>
          </a:prstGeom>
          <a:noFill/>
        </p:spPr>
        <p:txBody>
          <a:bodyPr wrap="none" rtlCol="0" anchor="ctr" anchorCtr="0">
            <a:spAutoFit/>
            <a:scene3d>
              <a:camera prst="orthographicFront"/>
              <a:lightRig rig="threePt" dir="t"/>
            </a:scene3d>
            <a:sp3d>
              <a:bevelT w="0"/>
            </a:sp3d>
          </a:bodyPr>
          <a:lstStyle/>
          <a:p>
            <a:pPr defTabSz="457116" fontAlgn="base">
              <a:lnSpc>
                <a:spcPct val="110000"/>
              </a:lnSpc>
            </a:pPr>
            <a:r>
              <a:rPr lang="ko-KR" altLang="en-US" sz="3400" b="1" spc="-1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한방물리요법</a:t>
            </a:r>
            <a:endParaRPr lang="en-US" altLang="ko-KR" sz="3400" b="1" spc="-100" dirty="0" smtClean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57116" fontAlgn="base">
              <a:lnSpc>
                <a:spcPct val="110000"/>
              </a:lnSpc>
            </a:pPr>
            <a:r>
              <a:rPr lang="ko-KR" altLang="en-US" sz="3400" b="1" spc="-1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전산 신고 시스템</a:t>
            </a:r>
            <a:endParaRPr lang="en-US" altLang="ko-KR" sz="3400" b="1" spc="-100" baseline="0" dirty="0"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57116" fontAlgn="base">
              <a:lnSpc>
                <a:spcPct val="110000"/>
              </a:lnSpc>
            </a:pPr>
            <a:r>
              <a:rPr lang="ko-KR" altLang="en-US" sz="3200" b="1" spc="-100" dirty="0" smtClean="0"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사용자 매뉴얼</a:t>
            </a:r>
            <a:endParaRPr kumimoji="1" lang="ko-KR" altLang="en-US" sz="3000" b="1" kern="1200" dirty="0">
              <a:solidFill>
                <a:schemeClr val="tx2">
                  <a:lumMod val="7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30" y="1108702"/>
            <a:ext cx="1672446" cy="3826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631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44175" y="4441617"/>
              <a:ext cx="1368152" cy="26109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1.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처리상태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접수완료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: ‘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한방물리요법 장비 신고 접수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’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에서 최종제출한 상태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승인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: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신고내역 승인 완료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반송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: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기입내용 오류 및 첨부서류 </a:t>
              </a:r>
              <a:r>
                <a:rPr lang="ko-KR" altLang="en-US" sz="1100" dirty="0" err="1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미제출의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경우 등 신고내역 반려 처리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	(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비고란에서 반송사유 확인 가능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)</a:t>
              </a: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결과조회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2-2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결과조회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6135045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결과조회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1926219"/>
            <a:ext cx="6793353" cy="44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배경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32" y="3538692"/>
            <a:ext cx="807744" cy="74561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9" y="1939009"/>
            <a:ext cx="1696957" cy="156642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57" y="3538693"/>
            <a:ext cx="995951" cy="12807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077953" y="1673401"/>
            <a:ext cx="212237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r>
              <a:rPr lang="en-US" altLang="ko-KR" sz="4000" b="1" dirty="0" smtClean="0">
                <a:solidFill>
                  <a:srgbClr val="18729F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  <a:cs typeface="Arial" panose="020B0604020202020204" pitchFamily="34" charset="0"/>
              </a:rPr>
              <a:t>Q&amp;A</a:t>
            </a:r>
            <a:endParaRPr lang="ko-KR" altLang="en-US" sz="4000" b="1" dirty="0">
              <a:solidFill>
                <a:srgbClr val="18729F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4077953" y="1429190"/>
            <a:ext cx="1523654" cy="18611"/>
          </a:xfrm>
          <a:prstGeom prst="line">
            <a:avLst/>
          </a:prstGeom>
          <a:ln w="28575">
            <a:solidFill>
              <a:srgbClr val="187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57" y="1435701"/>
            <a:ext cx="1451245" cy="2069731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99" y="6186691"/>
            <a:ext cx="1325719" cy="3666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6916" y="2420888"/>
            <a:ext cx="5328592" cy="38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180000" latinLnBrk="0">
              <a:lnSpc>
                <a:spcPct val="120000"/>
              </a:lnSpc>
              <a:spcAft>
                <a:spcPts val="600"/>
              </a:spcAft>
            </a:pPr>
            <a:endParaRPr lang="en-US" altLang="ko-KR" sz="12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처리기간은 어떻게 되나요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?</a:t>
            </a: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</a:pP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→ 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접수완료 후 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일 이내에 처리가 됩니다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  <a:buAutoNum type="arabicPeriod" startAt="2"/>
            </a:pP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처리과정은 어떻게 되나요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?</a:t>
            </a: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</a:pP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→ 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접수 완료 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– 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승인 또는 반송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입니다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  <a:buAutoNum type="arabicPeriod" startAt="3"/>
            </a:pP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반송 사유는 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어디서 볼 수 있나요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?</a:t>
            </a: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</a:pP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→   장비 신고 결과 조회 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‘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비고란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’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에서 확인 가능합니다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</a:pP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4.   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장비가 조회가 되지 않습니다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391500" indent="-342900" latinLnBrk="0">
              <a:lnSpc>
                <a:spcPct val="120000"/>
              </a:lnSpc>
              <a:spcAft>
                <a:spcPts val="600"/>
              </a:spcAft>
            </a:pP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→ 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미상장비의 경우 해당 부서로 문의 부탁 드립니다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228600" indent="-180000" latinLnBrk="0">
              <a:lnSpc>
                <a:spcPct val="120000"/>
              </a:lnSpc>
              <a:spcAft>
                <a:spcPts val="600"/>
              </a:spcAft>
            </a:pPr>
            <a:endParaRPr lang="en-US" altLang="ko-KR" sz="14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28600" indent="-180000" latinLnBrk="0">
              <a:lnSpc>
                <a:spcPct val="120000"/>
              </a:lnSpc>
              <a:spcAft>
                <a:spcPts val="600"/>
              </a:spcAft>
            </a:pP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기타 문의 사항이 있을 경우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40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자보심사운영부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(02-2182-2012)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로 문의 전화 주시기 바랍니다</a:t>
            </a:r>
            <a:r>
              <a:rPr lang="en-US" altLang="ko-KR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  <a:r>
              <a:rPr lang="ko-KR" altLang="en-US" sz="14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en-US" altLang="ko-KR" sz="14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87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2.77778E-6 -0.0588 " pathEditMode="relative" rAng="0" ptsTypes="AA">
                                      <p:cBhvr>
                                        <p:cTn id="18" dur="7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L -0.04063 7.40741E-7 " pathEditMode="relative" rAng="0" ptsTypes="AA">
                                      <p:cBhvr>
                                        <p:cTn id="20" dur="7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2.5E-6 0.05417 " pathEditMode="relative" rAng="0" ptsTypes="AA">
                                      <p:cBhvr>
                                        <p:cTn id="22" dur="7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0.03733 7.40741E-7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90134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그룹 38"/>
          <p:cNvGrpSpPr/>
          <p:nvPr/>
        </p:nvGrpSpPr>
        <p:grpSpPr>
          <a:xfrm>
            <a:off x="815944" y="3538539"/>
            <a:ext cx="4243034" cy="434044"/>
            <a:chOff x="815944" y="3002927"/>
            <a:chExt cx="4243034" cy="434044"/>
          </a:xfrm>
        </p:grpSpPr>
        <p:sp>
          <p:nvSpPr>
            <p:cNvPr id="18" name="모서리가 둥근 직사각형 87">
              <a:extLst>
                <a:ext uri="{FF2B5EF4-FFF2-40B4-BE49-F238E27FC236}">
                  <a16:creationId xmlns="" xmlns:a16="http://schemas.microsoft.com/office/drawing/2014/main" id="{34D499F6-44B0-49AC-8A98-6E5E6B206192}"/>
                </a:ext>
              </a:extLst>
            </p:cNvPr>
            <p:cNvSpPr/>
            <p:nvPr/>
          </p:nvSpPr>
          <p:spPr>
            <a:xfrm>
              <a:off x="815944" y="3002927"/>
              <a:ext cx="453402" cy="4340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5EA4"/>
              </a:solidFill>
              <a:miter lim="800000"/>
            </a:ln>
            <a:effectLst>
              <a:outerShdw dist="38100" dir="2700000" algn="tl" rotWithShape="0">
                <a:schemeClr val="bg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defTabSz="457073" latinLnBrk="0"/>
              <a:endParaRPr lang="ko-KR" altLang="en-US" sz="22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0" name="직사각형 19"/>
            <p:cNvSpPr/>
            <p:nvPr/>
          </p:nvSpPr>
          <p:spPr bwMode="auto">
            <a:xfrm>
              <a:off x="1431607" y="3056095"/>
              <a:ext cx="3627371" cy="309828"/>
            </a:xfrm>
            <a:prstGeom prst="rect">
              <a:avLst/>
            </a:prstGeom>
            <a:noFill/>
            <a:ln w="6350" cap="rnd" cmpd="sng" algn="ctr">
              <a:noFill/>
              <a:prstDash val="solid"/>
              <a:headEnd type="none" w="sm" len="sm"/>
              <a:tailEnd type="none" w="sm" len="sm"/>
            </a:ln>
            <a:effectLst/>
            <a:extLst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67640">
                <a:lnSpc>
                  <a:spcPct val="110000"/>
                </a:lnSpc>
              </a:pPr>
              <a:r>
                <a:rPr lang="ko-KR" altLang="en-US" sz="20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한방물리요법 장비신고 결과조회</a:t>
              </a:r>
              <a:endParaRPr lang="ko-KR" altLang="en-US" sz="20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1" name="직사각형 20"/>
            <p:cNvSpPr/>
            <p:nvPr/>
          </p:nvSpPr>
          <p:spPr bwMode="auto">
            <a:xfrm>
              <a:off x="836346" y="3030811"/>
              <a:ext cx="431649" cy="369332"/>
            </a:xfrm>
            <a:prstGeom prst="rect">
              <a:avLst/>
            </a:prstGeom>
            <a:noFill/>
            <a:ln w="6350" cap="rnd" cmpd="sng" algn="ctr">
              <a:noFill/>
              <a:prstDash val="solid"/>
              <a:headEnd type="none" w="sm" len="sm"/>
              <a:tailEnd type="none" w="sm" len="sm"/>
            </a:ln>
            <a:effectLst/>
            <a:extLst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altLang="ko-KR" sz="24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63062"/>
                  </a:solidFill>
                  <a:latin typeface="+mn-ea"/>
                </a:rPr>
                <a:t>02</a:t>
              </a:r>
              <a:endParaRPr lang="ko-KR" altLang="en-US" sz="2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63062"/>
                </a:solidFill>
                <a:latin typeface="+mn-ea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819505" y="2954331"/>
            <a:ext cx="4243034" cy="434044"/>
            <a:chOff x="815944" y="3002927"/>
            <a:chExt cx="4243034" cy="434044"/>
          </a:xfrm>
        </p:grpSpPr>
        <p:sp>
          <p:nvSpPr>
            <p:cNvPr id="24" name="모서리가 둥근 직사각형 87">
              <a:extLst>
                <a:ext uri="{FF2B5EF4-FFF2-40B4-BE49-F238E27FC236}">
                  <a16:creationId xmlns="" xmlns:a16="http://schemas.microsoft.com/office/drawing/2014/main" id="{34D499F6-44B0-49AC-8A98-6E5E6B206192}"/>
                </a:ext>
              </a:extLst>
            </p:cNvPr>
            <p:cNvSpPr/>
            <p:nvPr/>
          </p:nvSpPr>
          <p:spPr>
            <a:xfrm>
              <a:off x="815944" y="3002927"/>
              <a:ext cx="453402" cy="4340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5EA4"/>
              </a:solidFill>
              <a:miter lim="800000"/>
            </a:ln>
            <a:effectLst>
              <a:outerShdw dist="38100" dir="2700000" algn="tl" rotWithShape="0">
                <a:schemeClr val="bg1">
                  <a:lumMod val="7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bevelT w="0"/>
              </a:sp3d>
            </a:bodyPr>
            <a:lstStyle/>
            <a:p>
              <a:pPr algn="ctr" defTabSz="457073" latinLnBrk="0"/>
              <a:endParaRPr lang="ko-KR" altLang="en-US" sz="22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5" name="직사각형 24"/>
            <p:cNvSpPr/>
            <p:nvPr/>
          </p:nvSpPr>
          <p:spPr bwMode="auto">
            <a:xfrm>
              <a:off x="1431607" y="3056095"/>
              <a:ext cx="3627371" cy="309828"/>
            </a:xfrm>
            <a:prstGeom prst="rect">
              <a:avLst/>
            </a:prstGeom>
            <a:noFill/>
            <a:ln w="6350" cap="rnd" cmpd="sng" algn="ctr">
              <a:noFill/>
              <a:prstDash val="solid"/>
              <a:headEnd type="none" w="sm" len="sm"/>
              <a:tailEnd type="none" w="sm" len="sm"/>
            </a:ln>
            <a:effectLst/>
            <a:extLst/>
          </p:spPr>
          <p:txBody>
            <a:bodyPr wrap="square" lIns="0" tIns="0" rIns="0" bIns="0" rtlCol="0" anchor="ctr" anchorCtr="0">
              <a:spAutoFit/>
            </a:bodyPr>
            <a:lstStyle/>
            <a:p>
              <a:pPr defTabSz="1067640">
                <a:lnSpc>
                  <a:spcPct val="110000"/>
                </a:lnSpc>
              </a:pPr>
              <a:r>
                <a:rPr lang="ko-KR" altLang="en-US" sz="2000" spc="-15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한방물리요법 장비신고 접수</a:t>
              </a:r>
              <a:endParaRPr lang="ko-KR" altLang="en-US" sz="2000" spc="-15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9" name="직사각형 28"/>
            <p:cNvSpPr/>
            <p:nvPr/>
          </p:nvSpPr>
          <p:spPr bwMode="auto">
            <a:xfrm>
              <a:off x="836346" y="3030811"/>
              <a:ext cx="431649" cy="369332"/>
            </a:xfrm>
            <a:prstGeom prst="rect">
              <a:avLst/>
            </a:prstGeom>
            <a:noFill/>
            <a:ln w="6350" cap="rnd" cmpd="sng" algn="ctr">
              <a:noFill/>
              <a:prstDash val="solid"/>
              <a:headEnd type="none" w="sm" len="sm"/>
              <a:tailEnd type="none" w="sm" len="sm"/>
            </a:ln>
            <a:effectLst/>
            <a:extLst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altLang="ko-KR" sz="2400" spc="-100" dirty="0" smtClean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063062"/>
                  </a:solidFill>
                  <a:latin typeface="+mn-ea"/>
                </a:rPr>
                <a:t>01</a:t>
              </a:r>
              <a:endParaRPr lang="ko-KR" altLang="en-US" sz="2400" spc="-1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063062"/>
                </a:solidFill>
                <a:latin typeface="+mn-ea"/>
              </a:endParaRPr>
            </a:p>
          </p:txBody>
        </p:sp>
      </p:grpSp>
      <p:sp>
        <p:nvSpPr>
          <p:cNvPr id="34" name="직사각형 33"/>
          <p:cNvSpPr/>
          <p:nvPr/>
        </p:nvSpPr>
        <p:spPr>
          <a:xfrm>
            <a:off x="1813223" y="2588146"/>
            <a:ext cx="1758652" cy="2312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2236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60512" y="4627875"/>
              <a:ext cx="1368152" cy="13495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  <a:buAutoNum type="arabicPeriod"/>
              </a:pP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요양기관업무포털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 (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  <a:hlinkClick r:id="rId2"/>
                </a:rPr>
                <a:t>https://biz.hira.or.kr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)</a:t>
              </a: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  로그인 후 이용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접수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1-1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1600" noProof="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화면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5811009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접수 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127" y="1867841"/>
            <a:ext cx="6963138" cy="45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60512" y="4627875"/>
              <a:ext cx="1368152" cy="18209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  <a:buAutoNum type="arabicPeriod"/>
              </a:pP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의료기관현황 입력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작성자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전화번호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,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비고 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 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내역 기입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2.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한방물리요법 장비 목록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‘</a:t>
              </a:r>
              <a:r>
                <a:rPr lang="ko-KR" altLang="en-US" sz="1100" b="1" u="sng" dirty="0" err="1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행추가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’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클릭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접수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1-2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1600" noProof="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화면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5811009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접수 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27" y="1867841"/>
            <a:ext cx="6999141" cy="451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44175" y="4441617"/>
              <a:ext cx="1368152" cy="3170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  <a:buAutoNum type="arabicPeriod"/>
              </a:pP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장비번호 클릭 후 선택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한방물리요법 장비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  C10400: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초음파치료기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  C10500: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초단파치료기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  C10600:</a:t>
              </a:r>
              <a:r>
                <a:rPr lang="ko-KR" altLang="en-US" sz="1100" dirty="0" err="1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극초단파치료기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  C10801:</a:t>
              </a:r>
              <a:r>
                <a:rPr lang="ko-KR" altLang="en-US" sz="1100" dirty="0" err="1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저주파자극기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  C10802:</a:t>
              </a:r>
              <a:r>
                <a:rPr lang="ko-KR" altLang="en-US" sz="1100" dirty="0" err="1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저주파자극기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  C20800:</a:t>
              </a:r>
              <a:r>
                <a:rPr lang="ko-KR" altLang="en-US" sz="1100" dirty="0" err="1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0000FF"/>
                  </a:solidFill>
                  <a:latin typeface="HY헤드라인M" pitchFamily="18" charset="-127"/>
                  <a:ea typeface="HY헤드라인M" pitchFamily="18" charset="-127"/>
                </a:rPr>
                <a:t>간헐적견인치료기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srgbClr val="0000FF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2.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장비허가번호 또는 모델명 입력 후 조회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3.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해당내역 선택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4.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확인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   </a:t>
              </a: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접수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1-3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1600" noProof="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화면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5811009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접수 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26" y="1926219"/>
            <a:ext cx="6891130" cy="44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44175" y="4441617"/>
              <a:ext cx="1368152" cy="29994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  <a:buAutoNum type="arabicPeriod"/>
              </a:pP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세부내역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필수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입력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의료기기품목일련번호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제품명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구입일자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적용개시일자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  <a:buAutoNum type="arabicPeriod" startAt="2"/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“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파일추가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”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클릭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  <a:buAutoNum type="arabicPeriod" startAt="2"/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/>
                <a:t>※ </a:t>
              </a:r>
              <a:r>
                <a:rPr lang="ko-KR" altLang="en-US" sz="1100" dirty="0" smtClean="0"/>
                <a:t>의료기기품목일련번호</a:t>
              </a:r>
              <a:endParaRPr lang="en-US" altLang="ko-KR" sz="1100" dirty="0" smtClean="0"/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/>
                <a:t>   </a:t>
              </a:r>
              <a:r>
                <a:rPr lang="ko-KR" altLang="en-US" sz="1100" dirty="0" smtClean="0"/>
                <a:t>장비 </a:t>
              </a:r>
              <a:r>
                <a:rPr lang="ko-KR" altLang="en-US" sz="1100" dirty="0" err="1" smtClean="0"/>
                <a:t>뒷편</a:t>
              </a:r>
              <a:r>
                <a:rPr lang="ko-KR" altLang="en-US" sz="1100" dirty="0" smtClean="0"/>
                <a:t> </a:t>
              </a:r>
              <a:r>
                <a:rPr lang="ko-KR" altLang="en-US" sz="1100" dirty="0" err="1" smtClean="0"/>
                <a:t>라벨지</a:t>
              </a:r>
              <a:r>
                <a:rPr lang="ko-KR" altLang="en-US" sz="1100" dirty="0" smtClean="0"/>
                <a:t> </a:t>
              </a:r>
              <a:endParaRPr lang="en-US" altLang="ko-KR" sz="1100" dirty="0" smtClean="0"/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/>
                <a:t>   </a:t>
              </a:r>
              <a:r>
                <a:rPr lang="ko-KR" altLang="en-US" sz="1100" dirty="0" smtClean="0"/>
                <a:t>부분에서  확인 가능 </a:t>
              </a:r>
              <a:endParaRPr lang="en-US" altLang="ko-KR" sz="1100" dirty="0" smtClean="0"/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접수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1-4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1600" noProof="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화면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5811009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접수 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27" y="1926219"/>
            <a:ext cx="6999141" cy="44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44175" y="4441617"/>
              <a:ext cx="1368152" cy="25280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  <a:buAutoNum type="arabicPeriod"/>
              </a:pP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첨부서류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필수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)</a:t>
              </a: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구입 또는 임차사실증명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  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자료 사본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(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세금계산서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)</a:t>
              </a: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-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의료기기제조허가증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    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사본</a:t>
              </a: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/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/>
                <a:t>※ </a:t>
              </a:r>
              <a:r>
                <a:rPr lang="ko-KR" altLang="en-US" sz="1100" dirty="0" smtClean="0"/>
                <a:t>양도양수를 받은 경우 </a:t>
              </a:r>
              <a:endParaRPr lang="en-US" altLang="ko-KR" sz="1100" dirty="0" smtClean="0"/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/>
                <a:t>   </a:t>
              </a:r>
              <a:r>
                <a:rPr lang="ko-KR" altLang="en-US" sz="1100" dirty="0" smtClean="0"/>
                <a:t>양도양수계약서 사본으로</a:t>
              </a:r>
              <a:endParaRPr lang="en-US" altLang="ko-KR" sz="1100" dirty="0" smtClean="0"/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/>
                <a:t>  </a:t>
              </a:r>
              <a:r>
                <a:rPr lang="ko-KR" altLang="en-US" sz="1100" dirty="0" smtClean="0"/>
                <a:t> 대체 가능  </a:t>
              </a:r>
              <a:endParaRPr lang="en-US" altLang="ko-KR" sz="1100" dirty="0" smtClean="0"/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접수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1-5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</a:t>
            </a:r>
            <a:r>
              <a:rPr lang="ko-KR" altLang="en-US" sz="1600" noProof="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화면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5811009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접수 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27" y="1819275"/>
            <a:ext cx="6891129" cy="453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44175" y="4441617"/>
              <a:ext cx="1368152" cy="10904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  <a:p>
              <a:pPr marL="277200" indent="-228600" latinLnBrk="0">
                <a:lnSpc>
                  <a:spcPct val="120000"/>
                </a:lnSpc>
                <a:spcAft>
                  <a:spcPts val="600"/>
                </a:spcAft>
              </a:pP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- 	</a:t>
              </a:r>
              <a:r>
                <a:rPr lang="ko-KR" altLang="en-US" sz="1100" u="sng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최종제출 후에는 수정이 불가합니다</a:t>
              </a:r>
              <a:r>
                <a:rPr lang="en-US" altLang="ko-KR" sz="1100" u="sng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.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HY헤드라인M" pitchFamily="18" charset="-127"/>
                  <a:ea typeface="HY헤드라인M" pitchFamily="18" charset="-127"/>
                </a:rPr>
                <a:t>  </a:t>
              </a:r>
              <a:r>
                <a:rPr lang="ko-KR" altLang="en-US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기입 내용을 다시 한번 더 확인 후 제출해주시기 바랍니다</a:t>
              </a:r>
              <a:r>
                <a:rPr lang="en-US" altLang="ko-KR" sz="1100" dirty="0" smtClea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black"/>
                  </a:solidFill>
                  <a:latin typeface="HY헤드라인M" pitchFamily="18" charset="-127"/>
                  <a:ea typeface="HY헤드라인M" pitchFamily="18" charset="-127"/>
                </a:rPr>
                <a:t>.</a:t>
              </a: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접수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1-6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최종제출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5811009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접수 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27" y="1926218"/>
            <a:ext cx="6999141" cy="443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모서리가 둥근 직사각형 38"/>
          <p:cNvSpPr/>
          <p:nvPr/>
        </p:nvSpPr>
        <p:spPr>
          <a:xfrm>
            <a:off x="200472" y="1340768"/>
            <a:ext cx="9536652" cy="5212578"/>
          </a:xfrm>
          <a:prstGeom prst="roundRect">
            <a:avLst>
              <a:gd name="adj" fmla="val 1840"/>
            </a:avLst>
          </a:prstGeom>
          <a:solidFill>
            <a:schemeClr val="bg1"/>
          </a:solidFill>
          <a:ln w="127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>
              <a:defRPr/>
            </a:pPr>
            <a:endParaRPr lang="ko-KR" altLang="en-US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ea typeface="Rix모던고딕 B" panose="02020603020101020101" pitchFamily="18" charset="-127"/>
            </a:endParaRPr>
          </a:p>
        </p:txBody>
      </p:sp>
      <p:grpSp>
        <p:nvGrpSpPr>
          <p:cNvPr id="2" name="그룹 40"/>
          <p:cNvGrpSpPr>
            <a:grpSpLocks/>
          </p:cNvGrpSpPr>
          <p:nvPr/>
        </p:nvGrpSpPr>
        <p:grpSpPr>
          <a:xfrm>
            <a:off x="7494920" y="1867841"/>
            <a:ext cx="1872744" cy="4490483"/>
            <a:chOff x="544175" y="4226497"/>
            <a:chExt cx="1403528" cy="3779159"/>
          </a:xfrm>
        </p:grpSpPr>
        <p:grpSp>
          <p:nvGrpSpPr>
            <p:cNvPr id="3" name="그룹 14"/>
            <p:cNvGrpSpPr/>
            <p:nvPr/>
          </p:nvGrpSpPr>
          <p:grpSpPr>
            <a:xfrm>
              <a:off x="544175" y="4226497"/>
              <a:ext cx="1403528" cy="3779159"/>
              <a:chOff x="3036815" y="2410835"/>
              <a:chExt cx="1577130" cy="3020585"/>
            </a:xfrm>
          </p:grpSpPr>
          <p:sp>
            <p:nvSpPr>
              <p:cNvPr id="48" name="직사각형 6"/>
              <p:cNvSpPr/>
              <p:nvPr/>
            </p:nvSpPr>
            <p:spPr>
              <a:xfrm>
                <a:off x="3190496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49" name="직사각형 6"/>
              <p:cNvSpPr/>
              <p:nvPr/>
            </p:nvSpPr>
            <p:spPr>
              <a:xfrm flipH="1">
                <a:off x="4307302" y="2410835"/>
                <a:ext cx="154189" cy="171940"/>
              </a:xfrm>
              <a:custGeom>
                <a:avLst/>
                <a:gdLst>
                  <a:gd name="connsiteX0" fmla="*/ 0 w 266700"/>
                  <a:gd name="connsiteY0" fmla="*/ 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  <a:gd name="connsiteX4" fmla="*/ 0 w 266700"/>
                  <a:gd name="connsiteY4" fmla="*/ 0 h 266700"/>
                  <a:gd name="connsiteX0" fmla="*/ 0 w 266700"/>
                  <a:gd name="connsiteY0" fmla="*/ 266700 h 266700"/>
                  <a:gd name="connsiteX1" fmla="*/ 266700 w 266700"/>
                  <a:gd name="connsiteY1" fmla="*/ 0 h 266700"/>
                  <a:gd name="connsiteX2" fmla="*/ 266700 w 266700"/>
                  <a:gd name="connsiteY2" fmla="*/ 266700 h 266700"/>
                  <a:gd name="connsiteX3" fmla="*/ 0 w 2667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6700" h="266700">
                    <a:moveTo>
                      <a:pt x="0" y="266700"/>
                    </a:moveTo>
                    <a:lnTo>
                      <a:pt x="266700" y="0"/>
                    </a:lnTo>
                    <a:lnTo>
                      <a:pt x="2667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solidFill>
                <a:srgbClr val="5B9BD5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0" name="양쪽 모서리가 둥근 사각형 49"/>
              <p:cNvSpPr/>
              <p:nvPr/>
            </p:nvSpPr>
            <p:spPr>
              <a:xfrm>
                <a:off x="3036815" y="2514361"/>
                <a:ext cx="1577130" cy="2917059"/>
              </a:xfrm>
              <a:prstGeom prst="round2SameRect">
                <a:avLst>
                  <a:gd name="adj1" fmla="val 4226"/>
                  <a:gd name="adj2" fmla="val 0"/>
                </a:avLst>
              </a:prstGeom>
              <a:gradFill>
                <a:gsLst>
                  <a:gs pos="100000">
                    <a:sysClr val="window" lastClr="FFFFFF">
                      <a:alpha val="10000"/>
                    </a:sysClr>
                  </a:gs>
                  <a:gs pos="15000">
                    <a:srgbClr val="EAEAEA"/>
                  </a:gs>
                </a:gsLst>
                <a:lin ang="5400000" scaled="1"/>
              </a:gradFill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1" name="양쪽 모서리가 둥근 사각형 50"/>
              <p:cNvSpPr/>
              <p:nvPr/>
            </p:nvSpPr>
            <p:spPr>
              <a:xfrm rot="10800000">
                <a:off x="3344679" y="2410835"/>
                <a:ext cx="962616" cy="233485"/>
              </a:xfrm>
              <a:prstGeom prst="round2SameRect">
                <a:avLst>
                  <a:gd name="adj1" fmla="val 15212"/>
                  <a:gd name="adj2" fmla="val 0"/>
                </a:avLst>
              </a:prstGeom>
              <a:solidFill>
                <a:srgbClr val="86C7E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latinLnBrk="0">
                  <a:defRPr/>
                </a:pPr>
                <a:endParaRPr lang="ko-KR" altLang="en-US" kern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prstClr val="white"/>
                  </a:solidFill>
                  <a:latin typeface="+mj-lt"/>
                  <a:ea typeface="Rix모던고딕 B" panose="02020603020101020101" pitchFamily="18" charset="-127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707622" y="2450104"/>
                <a:ext cx="302394" cy="1549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 latinLnBrk="0">
                  <a:defRPr/>
                </a:pPr>
                <a:r>
                  <a:rPr lang="ko-KR" altLang="en-US" sz="1200" kern="0" dirty="0" smtClean="0">
                    <a:ln>
                      <a:solidFill>
                        <a:schemeClr val="accent6">
                          <a:lumMod val="60000"/>
                          <a:lumOff val="40000"/>
                          <a:alpha val="0"/>
                        </a:schemeClr>
                      </a:solidFill>
                    </a:ln>
                    <a:solidFill>
                      <a:schemeClr val="tx2">
                        <a:lumMod val="50000"/>
                      </a:schemeClr>
                    </a:solidFill>
                    <a:effectLst>
                      <a:outerShdw blurRad="38100" dist="12700" dir="2700000" algn="tl" rotWithShape="0">
                        <a:prstClr val="black">
                          <a:alpha val="20000"/>
                        </a:prstClr>
                      </a:outerShdw>
                    </a:effectLst>
                    <a:latin typeface="HY헤드라인M" pitchFamily="18" charset="-127"/>
                    <a:ea typeface="HY헤드라인M" pitchFamily="18" charset="-127"/>
                  </a:rPr>
                  <a:t>설 명</a:t>
                </a:r>
                <a:endParaRPr lang="en-US" altLang="ko-KR" sz="1200" kern="0" dirty="0">
                  <a:ln>
                    <a:solidFill>
                      <a:schemeClr val="accent6">
                        <a:lumMod val="60000"/>
                        <a:lumOff val="40000"/>
                        <a:alpha val="0"/>
                      </a:schemeClr>
                    </a:solidFill>
                  </a:ln>
                  <a:solidFill>
                    <a:schemeClr val="tx2">
                      <a:lumMod val="50000"/>
                    </a:schemeClr>
                  </a:solidFill>
                  <a:effectLst>
                    <a:outerShdw blurRad="38100" dist="12700" dir="2700000" algn="tl" rotWithShape="0">
                      <a:prstClr val="black">
                        <a:alpha val="20000"/>
                      </a:prstClr>
                    </a:outerShdw>
                  </a:effectLst>
                  <a:latin typeface="HY헤드라인M" pitchFamily="18" charset="-127"/>
                  <a:ea typeface="HY헤드라인M" pitchFamily="18" charset="-127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544175" y="4441617"/>
              <a:ext cx="1368152" cy="1483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28600" indent="-180000" latinLnBrk="0">
                <a:lnSpc>
                  <a:spcPct val="120000"/>
                </a:lnSpc>
                <a:spcAft>
                  <a:spcPts val="600"/>
                </a:spcAft>
              </a:pPr>
              <a:endPara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40" name="오각형 39"/>
          <p:cNvSpPr/>
          <p:nvPr/>
        </p:nvSpPr>
        <p:spPr>
          <a:xfrm>
            <a:off x="366127" y="1465322"/>
            <a:ext cx="3074705" cy="227700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white"/>
              </a:solidFill>
              <a:latin typeface="+mj-lt"/>
              <a:ea typeface="Rix모던고딕 B" panose="02020603020101020101" pitchFamily="18" charset="-127"/>
            </a:endParaRPr>
          </a:p>
        </p:txBody>
      </p:sp>
      <p:sp>
        <p:nvSpPr>
          <p:cNvPr id="22" name="제목 3"/>
          <p:cNvSpPr txBox="1">
            <a:spLocks/>
          </p:cNvSpPr>
          <p:nvPr/>
        </p:nvSpPr>
        <p:spPr>
          <a:xfrm>
            <a:off x="776536" y="116632"/>
            <a:ext cx="8543925" cy="4715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 smtClean="0">
                <a:latin typeface="+mj-lt"/>
                <a:ea typeface="+mj-ea"/>
                <a:cs typeface="+mj-cs"/>
              </a:rPr>
              <a:t>한방물리요법 장비 신고 결과조회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제목 3"/>
          <p:cNvSpPr txBox="1">
            <a:spLocks/>
          </p:cNvSpPr>
          <p:nvPr/>
        </p:nvSpPr>
        <p:spPr>
          <a:xfrm>
            <a:off x="200472" y="986061"/>
            <a:ext cx="8543925" cy="327571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  <a:cs typeface="+mj-cs"/>
              </a:rPr>
              <a:t>2-1</a:t>
            </a: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. </a:t>
            </a: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 결과조회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9" name="오각형 18"/>
          <p:cNvSpPr/>
          <p:nvPr/>
        </p:nvSpPr>
        <p:spPr>
          <a:xfrm>
            <a:off x="366127" y="1465322"/>
            <a:ext cx="6135045" cy="235486"/>
          </a:xfrm>
          <a:prstGeom prst="homePlate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08000" tIns="0" rIns="0" bIns="0" rtlCol="0" anchor="ctr"/>
          <a:lstStyle/>
          <a:p>
            <a:pPr latinLnBrk="0">
              <a:defRPr/>
            </a:pP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요양기관업무포털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자동차보험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err="1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신청및자료제출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&gt; </a:t>
            </a:r>
            <a:r>
              <a:rPr lang="ko-KR" altLang="en-US" sz="1200" kern="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latin typeface="HY헤드라인M" pitchFamily="18" charset="-127"/>
                <a:ea typeface="HY헤드라인M" pitchFamily="18" charset="-127"/>
              </a:rPr>
              <a:t>한방물리요법 장비신고 결과조회</a:t>
            </a:r>
            <a:endParaRPr lang="ko-KR" altLang="en-US" sz="1200" kern="0" dirty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27" y="1926220"/>
            <a:ext cx="6855126" cy="4324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516719" y="2344768"/>
            <a:ext cx="1825541" cy="16035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180000" latinLnBrk="0">
              <a:lnSpc>
                <a:spcPct val="120000"/>
              </a:lnSpc>
              <a:spcAft>
                <a:spcPts val="600"/>
              </a:spcAft>
            </a:pPr>
            <a:endParaRPr lang="en-US" altLang="ko-KR" sz="11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77200" indent="-228600" latinLnBrk="0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ko-KR" altLang="en-US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요양기관업무포털</a:t>
            </a:r>
            <a:endParaRPr lang="en-US" altLang="ko-KR" sz="11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77200" indent="-228600" latinLnBrk="0">
              <a:lnSpc>
                <a:spcPct val="120000"/>
              </a:lnSpc>
              <a:spcAft>
                <a:spcPts val="600"/>
              </a:spcAft>
            </a:pPr>
            <a:r>
              <a: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   (</a:t>
            </a:r>
            <a:r>
              <a: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  <a:hlinkClick r:id="rId3"/>
              </a:rPr>
              <a:t>https://biz.hira.or.kr</a:t>
            </a:r>
            <a:r>
              <a:rPr lang="en-US" altLang="ko-KR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277200" indent="-228600" latinLnBrk="0">
              <a:lnSpc>
                <a:spcPct val="120000"/>
              </a:lnSpc>
              <a:spcAft>
                <a:spcPts val="600"/>
              </a:spcAft>
            </a:pPr>
            <a:r>
              <a:rPr lang="ko-KR" altLang="en-US" sz="1100" dirty="0" smtClean="0">
                <a:ln>
                  <a:solidFill>
                    <a:schemeClr val="accent6">
                      <a:lumMod val="60000"/>
                      <a:lumOff val="40000"/>
                      <a:alpha val="0"/>
                    </a:schemeClr>
                  </a:solidFill>
                </a:ln>
                <a:solidFill>
                  <a:prstClr val="black"/>
                </a:solidFill>
                <a:latin typeface="HY헤드라인M" pitchFamily="18" charset="-127"/>
                <a:ea typeface="HY헤드라인M" pitchFamily="18" charset="-127"/>
              </a:rPr>
              <a:t>     로그인 후 이용</a:t>
            </a:r>
            <a:endParaRPr lang="en-US" altLang="ko-KR" sz="11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28600" indent="-180000" latinLnBrk="0">
              <a:lnSpc>
                <a:spcPct val="120000"/>
              </a:lnSpc>
              <a:spcAft>
                <a:spcPts val="600"/>
              </a:spcAft>
            </a:pPr>
            <a:endParaRPr lang="en-US" altLang="ko-KR" sz="11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28600" indent="-180000" latinLnBrk="0">
              <a:lnSpc>
                <a:spcPct val="120000"/>
              </a:lnSpc>
              <a:spcAft>
                <a:spcPts val="600"/>
              </a:spcAft>
            </a:pPr>
            <a:endParaRPr lang="en-US" altLang="ko-KR" sz="1100" dirty="0" smtClean="0">
              <a:ln>
                <a:solidFill>
                  <a:schemeClr val="accent6">
                    <a:lumMod val="60000"/>
                    <a:lumOff val="40000"/>
                    <a:alpha val="0"/>
                  </a:schemeClr>
                </a:solidFill>
              </a:ln>
              <a:solidFill>
                <a:prstClr val="black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04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 w="63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40871</TotalTime>
  <Words>429</Words>
  <Application>Microsoft Office PowerPoint</Application>
  <PresentationFormat>A4 용지(210x297mm)</PresentationFormat>
  <Paragraphs>112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9" baseType="lpstr">
      <vt:lpstr>굴림</vt:lpstr>
      <vt:lpstr>Arial</vt:lpstr>
      <vt:lpstr>맑은 고딕</vt:lpstr>
      <vt:lpstr>Rix모던고딕 B</vt:lpstr>
      <vt:lpstr>HY헤드라인M</vt:lpstr>
      <vt:lpstr>나눔고딕 ExtraBold</vt:lpstr>
      <vt:lpstr>Office 테마</vt:lpstr>
      <vt:lpstr>슬라이드 0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monica</dc:creator>
  <cp:lastModifiedBy>HIRA</cp:lastModifiedBy>
  <cp:revision>3171</cp:revision>
  <cp:lastPrinted>2018-02-12T12:33:34Z</cp:lastPrinted>
  <dcterms:created xsi:type="dcterms:W3CDTF">2016-08-25T04:22:35Z</dcterms:created>
  <dcterms:modified xsi:type="dcterms:W3CDTF">2018-11-05T07:53:34Z</dcterms:modified>
</cp:coreProperties>
</file>